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0" r:id="rId2"/>
    <p:sldId id="267" r:id="rId3"/>
    <p:sldId id="268" r:id="rId4"/>
    <p:sldId id="258" r:id="rId5"/>
    <p:sldId id="271" r:id="rId6"/>
    <p:sldId id="272" r:id="rId7"/>
    <p:sldId id="273" r:id="rId8"/>
    <p:sldId id="291" r:id="rId9"/>
    <p:sldId id="274" r:id="rId10"/>
    <p:sldId id="295" r:id="rId11"/>
    <p:sldId id="296" r:id="rId12"/>
    <p:sldId id="284" r:id="rId13"/>
    <p:sldId id="290" r:id="rId14"/>
    <p:sldId id="275" r:id="rId15"/>
    <p:sldId id="292" r:id="rId16"/>
    <p:sldId id="304" r:id="rId17"/>
    <p:sldId id="294" r:id="rId18"/>
    <p:sldId id="293" r:id="rId19"/>
    <p:sldId id="305" r:id="rId20"/>
    <p:sldId id="306" r:id="rId21"/>
    <p:sldId id="307" r:id="rId22"/>
    <p:sldId id="318" r:id="rId23"/>
    <p:sldId id="261" r:id="rId24"/>
    <p:sldId id="262" r:id="rId25"/>
    <p:sldId id="322" r:id="rId26"/>
    <p:sldId id="263" r:id="rId27"/>
    <p:sldId id="277" r:id="rId28"/>
    <p:sldId id="269" r:id="rId29"/>
    <p:sldId id="309" r:id="rId30"/>
    <p:sldId id="313" r:id="rId31"/>
    <p:sldId id="312" r:id="rId32"/>
    <p:sldId id="279" r:id="rId33"/>
    <p:sldId id="320" r:id="rId34"/>
    <p:sldId id="328" r:id="rId35"/>
    <p:sldId id="329" r:id="rId36"/>
    <p:sldId id="330" r:id="rId37"/>
    <p:sldId id="331" r:id="rId38"/>
    <p:sldId id="314" r:id="rId39"/>
    <p:sldId id="323" r:id="rId40"/>
    <p:sldId id="324" r:id="rId41"/>
    <p:sldId id="325" r:id="rId42"/>
    <p:sldId id="326" r:id="rId43"/>
    <p:sldId id="327" r:id="rId44"/>
    <p:sldId id="317" r:id="rId45"/>
    <p:sldId id="298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FF"/>
    <a:srgbClr val="00A8D0"/>
    <a:srgbClr val="CC00CC"/>
    <a:srgbClr val="FF0000"/>
    <a:srgbClr val="00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1" autoAdjust="0"/>
  </p:normalViewPr>
  <p:slideViewPr>
    <p:cSldViewPr snapToGrid="0" showGuides="1">
      <p:cViewPr varScale="1">
        <p:scale>
          <a:sx n="93" d="100"/>
          <a:sy n="93" d="100"/>
        </p:scale>
        <p:origin x="-174" y="-90"/>
      </p:cViewPr>
      <p:guideLst>
        <p:guide orient="horz" pos="2249"/>
        <p:guide pos="35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40.wmf"/><Relationship Id="rId4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7.emf"/><Relationship Id="rId1" Type="http://schemas.openxmlformats.org/officeDocument/2006/relationships/image" Target="../media/image28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42.emf"/><Relationship Id="rId1" Type="http://schemas.openxmlformats.org/officeDocument/2006/relationships/image" Target="../media/image36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9284-1BA5-4CAC-A10E-E1D1839C64F6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B945-A6E4-42E7-BD1B-8A13CB519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1400" u="sng" dirty="0" smtClean="0"/>
              <a:t>Triplet Requires e</a:t>
            </a:r>
            <a:r>
              <a:rPr lang="en-US" sz="1400" u="sng" baseline="30000" dirty="0" smtClean="0"/>
              <a:t>-</a:t>
            </a:r>
            <a:r>
              <a:rPr lang="en-US" sz="1400" u="sng" dirty="0" smtClean="0"/>
              <a:t> Spin Flip</a:t>
            </a:r>
          </a:p>
          <a:p>
            <a:pPr>
              <a:spcBef>
                <a:spcPct val="50000"/>
              </a:spcBef>
            </a:pPr>
            <a:r>
              <a:rPr lang="en-US" sz="1200" dirty="0" err="1" smtClean="0"/>
              <a:t>Unallowed</a:t>
            </a:r>
            <a:r>
              <a:rPr lang="en-US" sz="1400" dirty="0" smtClean="0"/>
              <a:t> </a:t>
            </a:r>
            <a:r>
              <a:rPr lang="en-US" sz="1200" dirty="0" smtClean="0"/>
              <a:t>– 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     Conservation of Momentum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Allowed by-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     Spin-Orbit 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 = spin of the electron</a:t>
            </a:r>
          </a:p>
          <a:p>
            <a:r>
              <a:rPr lang="en-US" dirty="0" smtClean="0"/>
              <a:t>ml = direction of the orbital</a:t>
            </a:r>
          </a:p>
          <a:p>
            <a:r>
              <a:rPr lang="en-US" dirty="0" smtClean="0"/>
              <a:t>l = shape of the orbital</a:t>
            </a:r>
          </a:p>
          <a:p>
            <a:r>
              <a:rPr lang="en-US" dirty="0" smtClean="0"/>
              <a:t>n =  size/energy</a:t>
            </a:r>
            <a:r>
              <a:rPr lang="en-US" baseline="0" dirty="0" smtClean="0"/>
              <a:t> of the orbital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 = spin of the electron</a:t>
            </a:r>
          </a:p>
          <a:p>
            <a:r>
              <a:rPr lang="en-US" dirty="0" smtClean="0"/>
              <a:t>ml = direction of the orbital</a:t>
            </a:r>
          </a:p>
          <a:p>
            <a:r>
              <a:rPr lang="en-US" dirty="0" smtClean="0"/>
              <a:t>l = shape of the orbital</a:t>
            </a:r>
          </a:p>
          <a:p>
            <a:r>
              <a:rPr lang="en-US" dirty="0" smtClean="0"/>
              <a:t>n =  size/energy</a:t>
            </a:r>
            <a:r>
              <a:rPr lang="en-US" baseline="0" dirty="0" smtClean="0"/>
              <a:t> of the orbital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Reflection:</a:t>
            </a:r>
          </a:p>
          <a:p>
            <a:r>
              <a:rPr lang="en-US" dirty="0" smtClean="0"/>
              <a:t>Pigmented Color </a:t>
            </a:r>
            <a:r>
              <a:rPr lang="en-US" dirty="0" err="1" smtClean="0"/>
              <a:t>vs</a:t>
            </a:r>
            <a:r>
              <a:rPr lang="en-US" baseline="0" dirty="0" smtClean="0"/>
              <a:t> structural color</a:t>
            </a:r>
          </a:p>
          <a:p>
            <a:r>
              <a:rPr lang="en-US" baseline="0" dirty="0" smtClean="0"/>
              <a:t>structural color changes with angle</a:t>
            </a:r>
          </a:p>
          <a:p>
            <a:endParaRPr lang="en-US" baseline="0" dirty="0" smtClean="0"/>
          </a:p>
          <a:p>
            <a:r>
              <a:rPr lang="en-US" u="sng" dirty="0" smtClean="0"/>
              <a:t>Refraction:</a:t>
            </a:r>
          </a:p>
          <a:p>
            <a:r>
              <a:rPr lang="en-US" dirty="0" smtClean="0"/>
              <a:t>light travels</a:t>
            </a:r>
            <a:r>
              <a:rPr lang="en-US" baseline="0" dirty="0" smtClean="0"/>
              <a:t> at different speeds</a:t>
            </a:r>
          </a:p>
          <a:p>
            <a:endParaRPr lang="en-US" baseline="0" dirty="0" smtClean="0"/>
          </a:p>
          <a:p>
            <a:r>
              <a:rPr lang="en-US" u="sng" dirty="0" smtClean="0"/>
              <a:t>Diffraction:</a:t>
            </a:r>
          </a:p>
          <a:p>
            <a:r>
              <a:rPr lang="en-US" dirty="0" smtClean="0"/>
              <a:t>bending and spreading out of waves at small openings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excitation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an orbital</a:t>
            </a:r>
            <a:r>
              <a:rPr lang="en-US" baseline="0" dirty="0" smtClean="0"/>
              <a:t> exist if there is no electron in it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Follows </a:t>
            </a:r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rydberg</a:t>
            </a:r>
            <a:r>
              <a:rPr lang="en-US" dirty="0" smtClean="0"/>
              <a:t> constant</a:t>
            </a:r>
          </a:p>
          <a:p>
            <a:endParaRPr lang="en-US" dirty="0" smtClean="0"/>
          </a:p>
          <a:p>
            <a:r>
              <a:rPr lang="en-US" dirty="0" smtClean="0"/>
              <a:t>prism dependent on the wavelength and the angle of refraction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B945-A6E4-42E7-BD1B-8A13CB5198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612-F2B8-4E29-A330-A36C8397F98A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7AD8-C879-4BC0-865F-13669DD0EB56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FEDB-628E-4177-AB94-E888FF5CD5BD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5F9E-57B7-42FC-891E-B8623ACC24A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F5BF-4987-43E4-B6F9-D5B1E85F83A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8352-302A-48BC-B11C-6DC84B95C4D2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B130-30D8-4A6E-8E95-CD7164D4836D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58F9-D56F-4B39-9B31-BA6D3D67397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2433-0122-4018-BA3F-D44F489D066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8EBD-C6EA-4DE1-9994-2DB9C02BF52E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32BA-AF21-49EB-A9D0-2FFF7D18F9E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26FA-D065-4129-8B28-EAA4CB95427F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425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3640"/>
            <a:ext cx="6400800" cy="11847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 to Molecular </a:t>
            </a:r>
            <a:r>
              <a:rPr lang="en-US" dirty="0" err="1" smtClean="0">
                <a:solidFill>
                  <a:schemeClr val="tx1"/>
                </a:solidFill>
              </a:rPr>
              <a:t>Photophysics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3044" y="4339480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6459248" y="3528811"/>
          <a:ext cx="1923293" cy="2296799"/>
        </p:xfrm>
        <a:graphic>
          <a:graphicData uri="http://schemas.openxmlformats.org/presentationml/2006/ole">
            <p:oleObj spid="_x0000_s72712" name="CS ChemDraw Drawing" r:id="rId4" imgW="2354209" imgH="2811510" progId="ChemDraw.Document.6.0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28925" y="3906479"/>
          <a:ext cx="1886263" cy="1904069"/>
        </p:xfrm>
        <a:graphic>
          <a:graphicData uri="http://schemas.openxmlformats.org/presentationml/2006/ole">
            <p:oleObj spid="_x0000_s72711" name="CS ChemDraw Drawing" r:id="rId5" imgW="2354209" imgH="237708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8448" y="6356350"/>
            <a:ext cx="468351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6" y="1343044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-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200 - 800 nm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523709" y="1264716"/>
            <a:ext cx="410513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Visible photons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benzene   =  260 nm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tetracene  =  500 nm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85830" y="4925353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85830" y="4556021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110" y="5300733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Bonding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91386" y="3714354"/>
            <a:ext cx="171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Antibonding</a:t>
            </a:r>
            <a:endParaRPr lang="en-US" sz="2400" dirty="0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736158" y="1193800"/>
          <a:ext cx="1285875" cy="1150938"/>
        </p:xfrm>
        <a:graphic>
          <a:graphicData uri="http://schemas.openxmlformats.org/presentationml/2006/ole">
            <p:oleObj spid="_x0000_s72710" name="CS ChemDraw Drawing" r:id="rId6" imgW="968967" imgH="866970" progId="ChemDraw.Document.6.0">
              <p:embed/>
            </p:oleObj>
          </a:graphicData>
        </a:graphic>
      </p:graphicFrame>
      <p:pic>
        <p:nvPicPr>
          <p:cNvPr id="19" name="Picture 1028" descr="C:\Fred\Academic\Electronic Spectroscopy\Calculations\ethene-HOMO-pi-ungerade-bonding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4041" y="4936535"/>
            <a:ext cx="1111113" cy="1125693"/>
          </a:xfrm>
          <a:prstGeom prst="rect">
            <a:avLst/>
          </a:prstGeom>
          <a:noFill/>
        </p:spPr>
      </p:pic>
      <p:pic>
        <p:nvPicPr>
          <p:cNvPr id="20" name="Picture 1029" descr="C:\Fred\Academic\Electronic Spectroscopy\Calculations\ethene-LUMO-pi-gerade-antibonding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3174" y="3276169"/>
            <a:ext cx="1116051" cy="122601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766441" y="5906941"/>
            <a:ext cx="18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Ground State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526249" y="5906942"/>
            <a:ext cx="1783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Excited State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2692334" y="1141771"/>
          <a:ext cx="1209675" cy="1236662"/>
        </p:xfrm>
        <a:graphic>
          <a:graphicData uri="http://schemas.openxmlformats.org/presentationml/2006/ole">
            <p:oleObj spid="_x0000_s73740" name="CS ChemDraw Drawing" r:id="rId4" imgW="848488" imgH="866700" progId="ChemDraw.Document.6.0">
              <p:embed/>
            </p:oleObj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6460657" y="3528810"/>
          <a:ext cx="1924383" cy="2296801"/>
        </p:xfrm>
        <a:graphic>
          <a:graphicData uri="http://schemas.openxmlformats.org/presentationml/2006/ole">
            <p:oleObj spid="_x0000_s73734" name="CS ChemDraw Drawing" r:id="rId5" imgW="2354209" imgH="2809890" progId="ChemDraw.Document.6.0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3717454" y="3911415"/>
          <a:ext cx="1897735" cy="1915649"/>
        </p:xfrm>
        <a:graphic>
          <a:graphicData uri="http://schemas.openxmlformats.org/presentationml/2006/ole">
            <p:oleObj spid="_x0000_s73733" name="CS ChemDraw Drawing" r:id="rId6" imgW="2354209" imgH="237573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6" y="1343044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-</a:t>
            </a:r>
            <a:r>
              <a:rPr lang="el-GR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15</a:t>
            </a:r>
            <a:r>
              <a:rPr lang="en-US" sz="2400" dirty="0" smtClean="0"/>
              <a:t>0 - 300 nm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523709" y="1264716"/>
            <a:ext cx="410513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Visible photons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acetone  =  280 nm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pyridine  =  270 nm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85830" y="4925353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85830" y="4556021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676" y="5300733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Non-Bonding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91386" y="3714354"/>
            <a:ext cx="171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Antibonding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766441" y="5906941"/>
            <a:ext cx="18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Ground State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526249" y="5906942"/>
            <a:ext cx="1783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Excited State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 rot="19390328">
            <a:off x="2866793" y="5188807"/>
            <a:ext cx="472743" cy="359209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183314">
            <a:off x="2851767" y="5608466"/>
            <a:ext cx="472743" cy="359209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2112403" y="5303401"/>
          <a:ext cx="979487" cy="557213"/>
        </p:xfrm>
        <a:graphic>
          <a:graphicData uri="http://schemas.openxmlformats.org/presentationml/2006/ole">
            <p:oleObj spid="_x0000_s73738" name="CS ChemDraw Drawing" r:id="rId7" imgW="979502" imgH="557550" progId="ChemDraw.Document.6.0">
              <p:embed/>
            </p:oleObj>
          </a:graphicData>
        </a:graphic>
      </p:graphicFrame>
      <p:sp>
        <p:nvSpPr>
          <p:cNvPr id="29" name="Oval 28"/>
          <p:cNvSpPr/>
          <p:nvPr/>
        </p:nvSpPr>
        <p:spPr>
          <a:xfrm rot="16200000">
            <a:off x="2298866" y="3440396"/>
            <a:ext cx="472743" cy="359209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5400000">
            <a:off x="2669317" y="4093445"/>
            <a:ext cx="472743" cy="359209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2097378" y="3693676"/>
          <a:ext cx="979487" cy="557213"/>
        </p:xfrm>
        <a:graphic>
          <a:graphicData uri="http://schemas.openxmlformats.org/presentationml/2006/ole">
            <p:oleObj spid="_x0000_s73739" name="CS ChemDraw Drawing" r:id="rId8" imgW="979502" imgH="557550" progId="ChemDraw.Document.6.0">
              <p:embed/>
            </p:oleObj>
          </a:graphicData>
        </a:graphic>
      </p:graphicFrame>
      <p:sp>
        <p:nvSpPr>
          <p:cNvPr id="32" name="Oval 31"/>
          <p:cNvSpPr/>
          <p:nvPr/>
        </p:nvSpPr>
        <p:spPr>
          <a:xfrm rot="5400000">
            <a:off x="2667170" y="3447356"/>
            <a:ext cx="472743" cy="359209"/>
          </a:xfrm>
          <a:prstGeom prst="ellipse">
            <a:avLst/>
          </a:prstGeom>
          <a:solidFill>
            <a:srgbClr val="0000FF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5400000">
            <a:off x="2273108" y="4093445"/>
            <a:ext cx="472743" cy="359209"/>
          </a:xfrm>
          <a:prstGeom prst="ellipse">
            <a:avLst/>
          </a:prstGeom>
          <a:solidFill>
            <a:srgbClr val="0000FF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3538" y="6356350"/>
            <a:ext cx="663262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0025" y="996682"/>
            <a:ext cx="3084562" cy="2787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3476" y="1343044"/>
            <a:ext cx="208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8000"/>
                </a:solidFill>
              </a:rPr>
              <a:t>σ</a:t>
            </a:r>
            <a:r>
              <a:rPr lang="en-US" sz="2800" dirty="0" smtClean="0">
                <a:solidFill>
                  <a:srgbClr val="008000"/>
                </a:solidFill>
              </a:rPr>
              <a:t> -</a:t>
            </a:r>
            <a:r>
              <a:rPr lang="el-GR" sz="2800" dirty="0" smtClean="0">
                <a:solidFill>
                  <a:srgbClr val="008000"/>
                </a:solidFill>
              </a:rPr>
              <a:t> σ</a:t>
            </a:r>
            <a:r>
              <a:rPr lang="en-US" sz="2800" dirty="0" smtClean="0">
                <a:solidFill>
                  <a:srgbClr val="008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&lt; 150 nm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0291" y="3197620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-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200 - 800 nm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0291" y="5142349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-</a:t>
            </a:r>
            <a:r>
              <a:rPr lang="el-GR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15</a:t>
            </a:r>
            <a:r>
              <a:rPr lang="en-US" sz="2400" dirty="0" smtClean="0"/>
              <a:t>0 - 300 nm</a:t>
            </a:r>
            <a:endParaRPr lang="en-US" sz="2400" dirty="0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424580" y="1571224"/>
          <a:ext cx="2526238" cy="1691403"/>
        </p:xfrm>
        <a:graphic>
          <a:graphicData uri="http://schemas.openxmlformats.org/presentationml/2006/ole">
            <p:oleObj spid="_x0000_s49160" name="CS ChemDraw Drawing" r:id="rId5" imgW="2153230" imgH="1441260" progId="ChemDraw.Document.6.0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555585" y="3801559"/>
            <a:ext cx="4452935" cy="2971032"/>
            <a:chOff x="3555585" y="3878833"/>
            <a:chExt cx="4452935" cy="2971032"/>
          </a:xfrm>
        </p:grpSpPr>
        <p:pic>
          <p:nvPicPr>
            <p:cNvPr id="4916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0711" y="3878833"/>
              <a:ext cx="4004188" cy="235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581112" y="6168980"/>
              <a:ext cx="70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70628" y="6173273"/>
              <a:ext cx="70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47264" y="6177566"/>
              <a:ext cx="70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0182" y="6175596"/>
              <a:ext cx="70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500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11023" y="6175596"/>
              <a:ext cx="70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81840" y="4661010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-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91282" y="5199781"/>
              <a:ext cx="926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-</a:t>
              </a:r>
              <a:r>
                <a:rPr lang="el-GR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Symbol" pitchFamily="18" charset="2"/>
                </a:rPr>
                <a:t>p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*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18236" y="4785510"/>
              <a:ext cx="942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8000"/>
                  </a:solidFill>
                  <a:latin typeface="Symbol" pitchFamily="18" charset="2"/>
                </a:rPr>
                <a:t>s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 -</a:t>
              </a:r>
              <a:r>
                <a:rPr lang="el-GR" sz="2400" b="1" dirty="0" smtClean="0">
                  <a:solidFill>
                    <a:srgbClr val="008000"/>
                  </a:solidFill>
                </a:rPr>
                <a:t> </a:t>
              </a:r>
              <a:r>
                <a:rPr lang="en-US" sz="2400" b="1" dirty="0" smtClean="0">
                  <a:solidFill>
                    <a:srgbClr val="008000"/>
                  </a:solidFill>
                  <a:latin typeface="Symbol" pitchFamily="18" charset="2"/>
                </a:rPr>
                <a:t>s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*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63415" y="6480533"/>
              <a:ext cx="279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Wavelength (nm)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947138" y="4919731"/>
              <a:ext cx="158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Absorption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1520" y="1924620"/>
            <a:ext cx="4083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Metal Centered (MC)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200 –800 nm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445380" y="1194524"/>
            <a:ext cx="2238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[Co(H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O)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]</a:t>
            </a:r>
            <a:r>
              <a:rPr lang="en-US" sz="3200" b="1" baseline="30000" dirty="0" smtClean="0"/>
              <a:t>2+</a:t>
            </a:r>
            <a:endParaRPr lang="en-US" sz="3200" b="1" baseline="30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850" y="3236351"/>
            <a:ext cx="1519512" cy="193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204536" y="5162224"/>
            <a:ext cx="2731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CC"/>
                </a:solidFill>
              </a:rPr>
              <a:t>MMCT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300 –800 nm</a:t>
            </a:r>
            <a:endParaRPr lang="en-US" sz="2400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867250" y="3536520"/>
          <a:ext cx="1268483" cy="1459222"/>
        </p:xfrm>
        <a:graphic>
          <a:graphicData uri="http://schemas.openxmlformats.org/presentationml/2006/ole">
            <p:oleObj spid="_x0000_s46083" name="CS ChemDraw Drawing" r:id="rId5" imgW="1462770" imgH="1682100" progId="ChemDraw.Document.6.0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5734" y="5147719"/>
            <a:ext cx="2731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MLCT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300 –1000 nm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63984" y="5155157"/>
            <a:ext cx="2731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LMCT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300 –1000 nm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14073" y="4137106"/>
            <a:ext cx="119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MnO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63" y="2794487"/>
            <a:ext cx="4124645" cy="3491186"/>
            <a:chOff x="400047" y="2580166"/>
            <a:chExt cx="4071938" cy="344657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47" y="2580166"/>
              <a:ext cx="4071938" cy="3446573"/>
            </a:xfrm>
            <a:prstGeom prst="rect">
              <a:avLst/>
            </a:prstGeom>
            <a:noFill/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760806" y="3239588"/>
              <a:ext cx="1174465" cy="394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3333CC"/>
                  </a:solidFill>
                </a:rPr>
                <a:t>[</a:t>
              </a:r>
              <a:r>
                <a:rPr lang="en-US" sz="2000" b="1" dirty="0">
                  <a:solidFill>
                    <a:srgbClr val="3333CC"/>
                  </a:solidFill>
                </a:rPr>
                <a:t>CoCl</a:t>
              </a:r>
              <a:r>
                <a:rPr lang="en-US" sz="2000" b="1" baseline="-25000" dirty="0">
                  <a:solidFill>
                    <a:srgbClr val="3333CC"/>
                  </a:solidFill>
                </a:rPr>
                <a:t>4</a:t>
              </a:r>
              <a:r>
                <a:rPr lang="en-US" sz="2000" b="1" dirty="0">
                  <a:solidFill>
                    <a:srgbClr val="3333CC"/>
                  </a:solidFill>
                </a:rPr>
                <a:t>]</a:t>
              </a:r>
              <a:r>
                <a:rPr lang="en-US" sz="2000" b="1" baseline="30000" dirty="0">
                  <a:solidFill>
                    <a:srgbClr val="3333CC"/>
                  </a:solidFill>
                </a:rPr>
                <a:t>2-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337475" y="4487865"/>
              <a:ext cx="1597683" cy="394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33CC"/>
                  </a:solidFill>
                </a:rPr>
                <a:t>[Co(H</a:t>
              </a:r>
              <a:r>
                <a:rPr lang="en-US" sz="2000" b="1" baseline="-25000" dirty="0">
                  <a:solidFill>
                    <a:srgbClr val="FF33CC"/>
                  </a:solidFill>
                </a:rPr>
                <a:t>2</a:t>
              </a:r>
              <a:r>
                <a:rPr lang="en-US" sz="2000" b="1" dirty="0">
                  <a:solidFill>
                    <a:srgbClr val="FF33CC"/>
                  </a:solidFill>
                </a:rPr>
                <a:t>O)</a:t>
              </a:r>
              <a:r>
                <a:rPr lang="en-US" sz="2000" b="1" baseline="-25000" dirty="0">
                  <a:solidFill>
                    <a:srgbClr val="FF33CC"/>
                  </a:solidFill>
                </a:rPr>
                <a:t>6</a:t>
              </a:r>
              <a:r>
                <a:rPr lang="en-US" sz="2000" b="1" dirty="0">
                  <a:solidFill>
                    <a:srgbClr val="FF33CC"/>
                  </a:solidFill>
                </a:rPr>
                <a:t>]</a:t>
              </a:r>
              <a:r>
                <a:rPr lang="en-US" sz="2000" b="1" baseline="30000" dirty="0">
                  <a:solidFill>
                    <a:srgbClr val="FF33CC"/>
                  </a:solidFill>
                </a:rPr>
                <a:t>2+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152654" y="486251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762254" y="3529012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01520" y="1005572"/>
            <a:ext cx="408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Metal Centered (MC)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303" y="1874838"/>
            <a:ext cx="4083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d-d transitions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</a:t>
            </a:r>
            <a:r>
              <a:rPr lang="en-GB" sz="2400" baseline="-25000" dirty="0" smtClean="0">
                <a:solidFill>
                  <a:prstClr val="black"/>
                </a:solidFill>
                <a:sym typeface="Symbol" pitchFamily="18" charset="2"/>
              </a:rPr>
              <a:t>max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200 – 800 nm</a:t>
            </a:r>
            <a:endParaRPr lang="en-US" sz="28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5072034" y="2091317"/>
            <a:ext cx="3414746" cy="2137797"/>
            <a:chOff x="1385884" y="4402628"/>
            <a:chExt cx="2637990" cy="1651510"/>
          </a:xfrm>
        </p:grpSpPr>
        <p:graphicFrame>
          <p:nvGraphicFramePr>
            <p:cNvPr id="44037" name="Object 5"/>
            <p:cNvGraphicFramePr>
              <a:graphicFrameLocks noChangeAspect="1"/>
            </p:cNvGraphicFramePr>
            <p:nvPr/>
          </p:nvGraphicFramePr>
          <p:xfrm>
            <a:off x="1385884" y="4571999"/>
            <a:ext cx="2254250" cy="1058863"/>
          </p:xfrm>
          <a:graphic>
            <a:graphicData uri="http://schemas.openxmlformats.org/presentationml/2006/ole">
              <p:oleObj spid="_x0000_s44037" name="CS ChemDraw Drawing" r:id="rId5" imgW="2253719" imgH="1058940" progId="ChemDraw.Document.6.0">
                <p:embed/>
              </p:oleObj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flipV="1">
              <a:off x="3043237" y="4629150"/>
              <a:ext cx="0" cy="8572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24936" y="5654028"/>
              <a:ext cx="389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</a:t>
              </a:r>
              <a:endParaRPr lang="en-US" sz="2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3663" y="5653654"/>
              <a:ext cx="876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 + L</a:t>
              </a:r>
              <a:endParaRPr lang="en-US" sz="2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47737" y="5339481"/>
              <a:ext cx="376137" cy="309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/>
                <a:t>2g</a:t>
              </a:r>
              <a:endParaRPr lang="en-US" sz="2000" b="1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66439" y="4402628"/>
              <a:ext cx="446404" cy="309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e</a:t>
              </a:r>
              <a:r>
                <a:rPr lang="en-US" sz="2000" b="1" baseline="-25000" dirty="0" err="1" smtClean="0"/>
                <a:t>g</a:t>
              </a:r>
              <a:endParaRPr lang="en-US" sz="2000" b="1" baseline="-25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729156" y="4371974"/>
            <a:ext cx="48148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3d and 4d transition metals (+ </a:t>
            </a:r>
            <a:r>
              <a:rPr lang="en-US" sz="2000" dirty="0" err="1" smtClean="0"/>
              <a:t>ligands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Relatively weak (0-1000 M</a:t>
            </a:r>
            <a:r>
              <a:rPr lang="en-US" sz="2000" baseline="30000" dirty="0" smtClean="0"/>
              <a:t>−1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−1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Early structural determination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5052329" y="1666342"/>
          <a:ext cx="3394990" cy="2518978"/>
        </p:xfrm>
        <a:graphic>
          <a:graphicData uri="http://schemas.openxmlformats.org/presentationml/2006/ole">
            <p:oleObj spid="_x0000_s81928" name="CS ChemDraw Drawing" r:id="rId3" imgW="3013873" imgH="223668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2264" y="4923279"/>
            <a:ext cx="436562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Low-lying empty </a:t>
            </a:r>
            <a:r>
              <a:rPr lang="en-US" sz="2400" dirty="0" err="1" smtClean="0"/>
              <a:t>ligand</a:t>
            </a:r>
            <a:r>
              <a:rPr lang="en-US" sz="2400" dirty="0" smtClean="0"/>
              <a:t> orbital</a:t>
            </a:r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Low oxidation state metal 	(electron rich)</a:t>
            </a:r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High d orbital energy</a:t>
            </a:r>
            <a:endParaRPr lang="en-US" sz="2400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75766" y="1963849"/>
          <a:ext cx="1509488" cy="1737305"/>
        </p:xfrm>
        <a:graphic>
          <a:graphicData uri="http://schemas.openxmlformats.org/presentationml/2006/ole">
            <p:oleObj spid="_x0000_s81923" name="CS ChemDraw Drawing" r:id="rId4" imgW="1462770" imgH="1682100" progId="ChemDraw.Document.6.0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41069" y="2448218"/>
            <a:ext cx="100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h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ysClr val="windowText" lastClr="000000"/>
              </a:solidFill>
              <a:latin typeface="Symbol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1647" y="2921899"/>
            <a:ext cx="5818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1052283" y="2470597"/>
            <a:ext cx="725714" cy="1016000"/>
          </a:xfrm>
          <a:prstGeom prst="arc">
            <a:avLst>
              <a:gd name="adj1" fmla="val 13440676"/>
              <a:gd name="adj2" fmla="val 17211802"/>
            </a:avLst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8742" y="2223853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8992" y="829830"/>
            <a:ext cx="6170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Metal-to-</a:t>
            </a:r>
            <a:r>
              <a:rPr lang="en-US" sz="2800" dirty="0" err="1" smtClean="0"/>
              <a:t>Ligand</a:t>
            </a:r>
            <a:r>
              <a:rPr lang="en-US" sz="2800" dirty="0" smtClean="0"/>
              <a:t> Charge Transfer (MLCT)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</a:t>
            </a:r>
            <a:r>
              <a:rPr lang="en-GB" sz="2400" baseline="-25000" dirty="0" smtClean="0">
                <a:solidFill>
                  <a:prstClr val="black"/>
                </a:solidFill>
                <a:sym typeface="Symbol" pitchFamily="18" charset="2"/>
              </a:rPr>
              <a:t>max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300 – 1000 nm</a:t>
            </a:r>
            <a:endParaRPr lang="en-US" sz="28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431578" y="3795538"/>
            <a:ext cx="3908198" cy="2991477"/>
            <a:chOff x="431578" y="3795538"/>
            <a:chExt cx="3908198" cy="2991477"/>
          </a:xfrm>
        </p:grpSpPr>
        <p:graphicFrame>
          <p:nvGraphicFramePr>
            <p:cNvPr id="81921" name="Object 1"/>
            <p:cNvGraphicFramePr>
              <a:graphicFrameLocks noChangeAspect="1"/>
            </p:cNvGraphicFramePr>
            <p:nvPr/>
          </p:nvGraphicFramePr>
          <p:xfrm>
            <a:off x="431578" y="3795538"/>
            <a:ext cx="3908198" cy="2991477"/>
          </p:xfrm>
          <a:graphic>
            <a:graphicData uri="http://schemas.openxmlformats.org/presentationml/2006/ole">
              <p:oleObj spid="_x0000_s81921" name="Graph" r:id="rId5" imgW="3823411" imgH="2926080" progId="Origin50.Graph">
                <p:embed/>
              </p:oleObj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H="1">
              <a:off x="2730236" y="5399314"/>
              <a:ext cx="56507" cy="47305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598057" y="4971535"/>
              <a:ext cx="889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MLCT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518294" y="4557486"/>
              <a:ext cx="310506" cy="349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810415" y="4245822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Symbol" pitchFamily="18" charset="2"/>
                </a:rPr>
                <a:t>p</a:t>
              </a:r>
              <a:r>
                <a:rPr lang="en-US" sz="2400" b="1" dirty="0" smtClean="0"/>
                <a:t> -</a:t>
              </a:r>
              <a:r>
                <a:rPr lang="el-GR" sz="2400" b="1" dirty="0" smtClean="0"/>
                <a:t> </a:t>
              </a:r>
              <a:r>
                <a:rPr lang="en-US" sz="2400" b="1" dirty="0" smtClean="0">
                  <a:latin typeface="Symbol" pitchFamily="18" charset="2"/>
                </a:rPr>
                <a:t>p</a:t>
              </a:r>
              <a:r>
                <a:rPr lang="en-US" sz="2400" b="1" dirty="0" smtClean="0"/>
                <a:t>*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6981371" y="2500650"/>
            <a:ext cx="3798" cy="13601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50015" y="4219182"/>
            <a:ext cx="504283" cy="51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68677" y="4233212"/>
            <a:ext cx="1134320" cy="51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 + L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90972" y="3724937"/>
            <a:ext cx="66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2g</a:t>
            </a:r>
            <a:endParaRPr lang="en-US" sz="24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517281" y="1452684"/>
            <a:ext cx="57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g</a:t>
            </a:r>
            <a:endParaRPr lang="en-US" sz="24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872500" y="4214839"/>
            <a:ext cx="58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76458" y="2204792"/>
            <a:ext cx="4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p</a:t>
            </a:r>
            <a:r>
              <a:rPr lang="en-US" sz="2400" b="1" baseline="30000" dirty="0" smtClean="0"/>
              <a:t>*</a:t>
            </a:r>
            <a:endParaRPr lang="en-US" sz="2400" b="1" baseline="30000" dirty="0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2643955" y="1995020"/>
          <a:ext cx="1581150" cy="1684337"/>
        </p:xfrm>
        <a:graphic>
          <a:graphicData uri="http://schemas.openxmlformats.org/presentationml/2006/ole">
            <p:oleObj spid="_x0000_s81929" name="CS ChemDraw Drawing" r:id="rId6" imgW="1581358" imgH="16837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4409813" y="2158448"/>
          <a:ext cx="3772354" cy="2261437"/>
        </p:xfrm>
        <a:graphic>
          <a:graphicData uri="http://schemas.openxmlformats.org/presentationml/2006/ole">
            <p:oleObj spid="_x0000_s120838" name="CS ChemDraw Drawing" r:id="rId4" imgW="3032242" imgH="181791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1180" y="6356350"/>
            <a:ext cx="63562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2136" y="5240286"/>
            <a:ext cx="52030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Ligand</a:t>
            </a:r>
            <a:r>
              <a:rPr lang="en-US" sz="2400" dirty="0" smtClean="0"/>
              <a:t> with high E lone pairs (S or Se)</a:t>
            </a:r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6350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Metal with low-lying empty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478992" y="829830"/>
            <a:ext cx="6170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Ligand</a:t>
            </a:r>
            <a:r>
              <a:rPr lang="en-US" sz="2800" dirty="0" smtClean="0"/>
              <a:t>-to-Metal Charge Transfer (LMCT)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</a:t>
            </a:r>
            <a:r>
              <a:rPr lang="en-GB" sz="2400" baseline="-25000" dirty="0" smtClean="0">
                <a:solidFill>
                  <a:prstClr val="black"/>
                </a:solidFill>
                <a:sym typeface="Symbol" pitchFamily="18" charset="2"/>
              </a:rPr>
              <a:t>max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300 – 1000 nm</a:t>
            </a:r>
            <a:endParaRPr lang="en-US" sz="28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513029" y="2266171"/>
            <a:ext cx="0" cy="1828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81673" y="4453353"/>
            <a:ext cx="50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00335" y="4467383"/>
            <a:ext cx="11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 + L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22630" y="2914100"/>
            <a:ext cx="66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2g</a:t>
            </a:r>
            <a:endParaRPr lang="en-US" sz="24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48939" y="1962621"/>
            <a:ext cx="57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g</a:t>
            </a:r>
            <a:endParaRPr lang="en-US" sz="24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07354" y="4449010"/>
            <a:ext cx="58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108116" y="3991961"/>
            <a:ext cx="4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p</a:t>
            </a:r>
            <a:endParaRPr lang="en-US" sz="2400" b="1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0644" y="2486714"/>
            <a:ext cx="314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Mn-O</a:t>
            </a:r>
            <a:r>
              <a:rPr lang="en-US" sz="2800" b="1" baseline="-25000" dirty="0" smtClean="0"/>
              <a:t>4</a:t>
            </a:r>
            <a:r>
              <a:rPr lang="en-US" sz="2800" b="1" baseline="30000" dirty="0" smtClean="0"/>
              <a:t>-</a:t>
            </a:r>
          </a:p>
          <a:p>
            <a:pPr algn="ctr"/>
            <a:r>
              <a:rPr lang="en-US" sz="2800" dirty="0" smtClean="0"/>
              <a:t>O</a:t>
            </a:r>
            <a:r>
              <a:rPr lang="en-US" sz="2800" baseline="30000" dirty="0" smtClean="0"/>
              <a:t>2-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)  </a:t>
            </a:r>
            <a:r>
              <a:rPr lang="en-US" sz="2800" dirty="0" smtClean="0">
                <a:sym typeface="Wingdings"/>
              </a:rPr>
              <a:t>  </a:t>
            </a:r>
            <a:r>
              <a:rPr lang="en-US" sz="2800" dirty="0" smtClean="0"/>
              <a:t>Mn</a:t>
            </a:r>
            <a:r>
              <a:rPr lang="en-US" sz="2800" baseline="30000" dirty="0" smtClean="0"/>
              <a:t>7+</a:t>
            </a:r>
            <a:endParaRPr lang="en-US" sz="2800" dirty="0" smtClean="0"/>
          </a:p>
          <a:p>
            <a:pPr algn="ctr"/>
            <a:r>
              <a:rPr lang="en-US" sz="2800" dirty="0" smtClean="0"/>
              <a:t>Purple</a:t>
            </a:r>
          </a:p>
        </p:txBody>
      </p:sp>
      <p:sp>
        <p:nvSpPr>
          <p:cNvPr id="36" name="Arc 35"/>
          <p:cNvSpPr/>
          <p:nvPr/>
        </p:nvSpPr>
        <p:spPr>
          <a:xfrm rot="5400000">
            <a:off x="1850625" y="2393592"/>
            <a:ext cx="432599" cy="432599"/>
          </a:xfrm>
          <a:prstGeom prst="arc">
            <a:avLst>
              <a:gd name="adj1" fmla="val 4816858"/>
              <a:gd name="adj2" fmla="val 16371319"/>
            </a:avLst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21962" y="2072681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</a:t>
            </a:r>
            <a:r>
              <a:rPr lang="en-US" baseline="30000" dirty="0" smtClean="0">
                <a:solidFill>
                  <a:srgbClr val="008000"/>
                </a:solidFill>
              </a:rPr>
              <a:t>-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298" y="4532379"/>
            <a:ext cx="314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Cd</a:t>
            </a:r>
            <a:r>
              <a:rPr lang="en-US" sz="2800" b="1" dirty="0" smtClean="0"/>
              <a:t>-S</a:t>
            </a:r>
            <a:endParaRPr lang="en-US" sz="2800" b="1" baseline="30000" dirty="0" smtClean="0"/>
          </a:p>
          <a:p>
            <a:pPr algn="ctr"/>
            <a:r>
              <a:rPr lang="en-US" sz="2800" dirty="0" smtClean="0"/>
              <a:t>S</a:t>
            </a:r>
            <a:r>
              <a:rPr lang="en-US" sz="2800" baseline="30000" dirty="0" smtClean="0"/>
              <a:t>2-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)  </a:t>
            </a:r>
            <a:r>
              <a:rPr lang="en-US" sz="2800" dirty="0" smtClean="0">
                <a:sym typeface="Wingdings"/>
              </a:rPr>
              <a:t>  </a:t>
            </a:r>
            <a:r>
              <a:rPr lang="en-US" sz="2800" dirty="0" smtClean="0"/>
              <a:t>Cd</a:t>
            </a:r>
            <a:r>
              <a:rPr lang="en-US" sz="2800" baseline="30000" dirty="0" smtClean="0"/>
              <a:t>2+</a:t>
            </a:r>
            <a:endParaRPr lang="en-US" sz="2800" dirty="0" smtClean="0"/>
          </a:p>
          <a:p>
            <a:pPr algn="ctr"/>
            <a:r>
              <a:rPr lang="en-US" sz="2800" dirty="0" smtClean="0"/>
              <a:t>Yellow</a:t>
            </a:r>
          </a:p>
        </p:txBody>
      </p:sp>
      <p:sp>
        <p:nvSpPr>
          <p:cNvPr id="46" name="Arc 45"/>
          <p:cNvSpPr/>
          <p:nvPr/>
        </p:nvSpPr>
        <p:spPr>
          <a:xfrm rot="5400000">
            <a:off x="1899162" y="4449330"/>
            <a:ext cx="355620" cy="355620"/>
          </a:xfrm>
          <a:prstGeom prst="arc">
            <a:avLst>
              <a:gd name="adj1" fmla="val 4816858"/>
              <a:gd name="adj2" fmla="val 16371319"/>
            </a:avLst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10797" y="4129497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</a:t>
            </a:r>
            <a:r>
              <a:rPr lang="en-US" baseline="30000" dirty="0" smtClean="0">
                <a:solidFill>
                  <a:srgbClr val="008000"/>
                </a:solidFill>
              </a:rPr>
              <a:t>-</a:t>
            </a:r>
            <a:endParaRPr lang="en-US" baseline="30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 animBg="1"/>
      <p:bldP spid="37" grpId="0"/>
      <p:bldP spid="44" grpId="0"/>
      <p:bldP spid="46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8992" y="829830"/>
            <a:ext cx="6170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Metal-to-Metal Charge Transfer (MMCT)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</a:t>
            </a:r>
            <a:r>
              <a:rPr lang="en-GB" sz="2400" baseline="-25000" dirty="0" smtClean="0">
                <a:solidFill>
                  <a:prstClr val="black"/>
                </a:solidFill>
                <a:sym typeface="Symbol" pitchFamily="18" charset="2"/>
              </a:rPr>
              <a:t>max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300 – 800 nm</a:t>
            </a:r>
            <a:endParaRPr lang="en-US" sz="28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542746" y="1836820"/>
            <a:ext cx="3483656" cy="2520868"/>
            <a:chOff x="754517" y="3534991"/>
            <a:chExt cx="3338512" cy="3128872"/>
          </a:xfrm>
        </p:grpSpPr>
        <p:pic>
          <p:nvPicPr>
            <p:cNvPr id="7987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517" y="3534991"/>
              <a:ext cx="3338512" cy="312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/>
            <p:nvPr/>
          </p:nvCxnSpPr>
          <p:spPr>
            <a:xfrm flipH="1" flipV="1">
              <a:off x="2786743" y="4122056"/>
              <a:ext cx="130629" cy="1132114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394857" y="5218278"/>
              <a:ext cx="1040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C00CC"/>
                  </a:solidFill>
                </a:rPr>
                <a:t>MMCT</a:t>
              </a:r>
              <a:endParaRPr lang="en-US" sz="2400" b="1" dirty="0">
                <a:solidFill>
                  <a:srgbClr val="CC00CC"/>
                </a:solidFill>
              </a:endParaRPr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717" y="1638373"/>
            <a:ext cx="2039712" cy="25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rc 28"/>
          <p:cNvSpPr/>
          <p:nvPr/>
        </p:nvSpPr>
        <p:spPr>
          <a:xfrm>
            <a:off x="1734454" y="2591833"/>
            <a:ext cx="725714" cy="1016000"/>
          </a:xfrm>
          <a:prstGeom prst="arc">
            <a:avLst>
              <a:gd name="adj1" fmla="val 7123609"/>
              <a:gd name="adj2" fmla="val 14963688"/>
            </a:avLst>
          </a:prstGeom>
          <a:ln w="28575">
            <a:solidFill>
              <a:srgbClr val="CC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5142" y="2896631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e</a:t>
            </a:r>
            <a:r>
              <a:rPr lang="en-US" baseline="30000" dirty="0" smtClean="0">
                <a:solidFill>
                  <a:srgbClr val="CC00CC"/>
                </a:solidFill>
              </a:rPr>
              <a:t>-</a:t>
            </a:r>
            <a:endParaRPr lang="en-US" baseline="30000" dirty="0">
              <a:solidFill>
                <a:srgbClr val="CC00CC"/>
              </a:solidFill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461850" y="4413443"/>
          <a:ext cx="3749905" cy="1987550"/>
        </p:xfrm>
        <a:graphic>
          <a:graphicData uri="http://schemas.openxmlformats.org/presentationml/2006/ole">
            <p:oleObj spid="_x0000_s79875" name="CS ChemDraw Drawing" r:id="rId6" imgW="3405566" imgH="1988280" progId="ChemDraw.Document.6.0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451597" y="5842476"/>
            <a:ext cx="50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1</a:t>
            </a:r>
            <a:endParaRPr lang="en-US" sz="2000" b="1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04201" y="6497431"/>
            <a:ext cx="11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 + L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24568" y="5838761"/>
            <a:ext cx="50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2</a:t>
            </a:r>
            <a:endParaRPr lang="en-US" sz="20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01609" y="6504691"/>
            <a:ext cx="11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+ L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81356" y="4918041"/>
            <a:ext cx="0" cy="76925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02972" y="330271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II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010229" y="232299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III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30118" y="5560542"/>
            <a:ext cx="47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2g</a:t>
            </a:r>
            <a:endParaRPr lang="en-US" sz="14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012186" y="4269598"/>
            <a:ext cx="47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g</a:t>
            </a:r>
            <a:endParaRPr lang="en-US" sz="14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5189736" y="6014025"/>
            <a:ext cx="47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2g</a:t>
            </a:r>
            <a:endParaRPr lang="en-US" sz="1400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127200" y="4723081"/>
            <a:ext cx="47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g</a:t>
            </a:r>
            <a:endParaRPr lang="en-US" sz="1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55230" y="941628"/>
          <a:ext cx="4462819" cy="2841709"/>
        </p:xfrm>
        <a:graphic>
          <a:graphicData uri="http://schemas.openxmlformats.org/presentationml/2006/ole">
            <p:oleObj spid="_x0000_s78853" name="CS ChemDraw Drawing" r:id="rId3" imgW="3715138" imgH="236493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363413" y="1517680"/>
          <a:ext cx="3020060" cy="3387725"/>
        </p:xfrm>
        <a:graphic>
          <a:graphicData uri="http://schemas.openxmlformats.org/presentationml/2006/ole">
            <p:oleObj spid="_x0000_s78851" name="CS ChemDraw Drawing" r:id="rId4" imgW="2214010" imgH="3387690" progId="ChemDraw.Document.6.0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6780332" y="2765772"/>
            <a:ext cx="0" cy="1560799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37513" y="2776644"/>
            <a:ext cx="0" cy="1130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14446" y="2776644"/>
            <a:ext cx="0" cy="203200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30027" y="3761473"/>
            <a:ext cx="47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2g</a:t>
            </a:r>
            <a:endParaRPr lang="en-US" sz="16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23246" y="2492831"/>
            <a:ext cx="47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</a:t>
            </a:r>
            <a:r>
              <a:rPr lang="en-US" sz="1600" b="1" baseline="-25000" dirty="0" err="1" smtClean="0"/>
              <a:t>g</a:t>
            </a:r>
            <a:endParaRPr lang="en-US" sz="16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94356" y="1808891"/>
            <a:ext cx="47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</a:t>
            </a:r>
            <a:r>
              <a:rPr lang="en-US" sz="1600" b="1" baseline="-25000" dirty="0" err="1" smtClean="0"/>
              <a:t>g</a:t>
            </a:r>
            <a:endParaRPr lang="en-US" sz="1600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67686" y="4203799"/>
            <a:ext cx="47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2g</a:t>
            </a:r>
            <a:endParaRPr lang="en-US" sz="1600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7116667" y="4657282"/>
            <a:ext cx="47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ymbol" pitchFamily="18" charset="2"/>
              </a:rPr>
              <a:t>p</a:t>
            </a:r>
            <a:endParaRPr lang="en-US" sz="1600" b="1" baseline="-25000" dirty="0"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2949" y="1375107"/>
            <a:ext cx="47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>
                <a:latin typeface="Symbol" pitchFamily="18" charset="2"/>
              </a:rPr>
              <a:t>*</a:t>
            </a:r>
            <a:endParaRPr lang="en-US" sz="1600" b="1" baseline="30000" dirty="0">
              <a:latin typeface="Symbol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6651" y="3355746"/>
            <a:ext cx="50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1</a:t>
            </a:r>
            <a:endParaRPr lang="en-US" sz="2000" b="1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48466" y="5003160"/>
            <a:ext cx="150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 + 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+ L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20979" y="3786929"/>
            <a:ext cx="50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2</a:t>
            </a:r>
            <a:endParaRPr lang="en-US" sz="2000" b="1" baseline="300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059412" y="1583464"/>
            <a:ext cx="0" cy="23107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13305" y="3852006"/>
            <a:ext cx="4452935" cy="2971032"/>
            <a:chOff x="55755" y="3852006"/>
            <a:chExt cx="4452935" cy="2971032"/>
          </a:xfrm>
        </p:grpSpPr>
        <p:grpSp>
          <p:nvGrpSpPr>
            <p:cNvPr id="44" name="Group 43"/>
            <p:cNvGrpSpPr/>
            <p:nvPr/>
          </p:nvGrpSpPr>
          <p:grpSpPr>
            <a:xfrm>
              <a:off x="55755" y="3852006"/>
              <a:ext cx="4452935" cy="2971032"/>
              <a:chOff x="3555585" y="3878833"/>
              <a:chExt cx="4452935" cy="2971032"/>
            </a:xfrm>
          </p:grpSpPr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80711" y="3878833"/>
                <a:ext cx="4004188" cy="235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581112" y="6168980"/>
                <a:ext cx="70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600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870628" y="6173273"/>
                <a:ext cx="70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500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147264" y="6177566"/>
                <a:ext cx="70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400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300182" y="6175596"/>
                <a:ext cx="70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700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11023" y="6175596"/>
                <a:ext cx="70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300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396073" y="4750218"/>
                <a:ext cx="5453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MC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26877" y="4913835"/>
                <a:ext cx="7822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cs typeface="Arial" pitchFamily="34" charset="0"/>
                  </a:rPr>
                  <a:t>LMCT</a:t>
                </a:r>
                <a:endParaRPr lang="en-US" sz="2000" b="1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976012" y="4573636"/>
                <a:ext cx="7791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8000"/>
                    </a:solidFill>
                  </a:rPr>
                  <a:t>MLCT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563415" y="6480533"/>
                <a:ext cx="2790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Wavelength (nm)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2947138" y="4919731"/>
                <a:ext cx="158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Absorption</a:t>
                </a:r>
                <a:endParaRPr lang="en-US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751896" y="5237163"/>
              <a:ext cx="8976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C00CC"/>
                  </a:solidFill>
                </a:rPr>
                <a:t>MMCT</a:t>
              </a:r>
            </a:p>
          </p:txBody>
        </p:sp>
      </p:grpSp>
      <p:sp>
        <p:nvSpPr>
          <p:cNvPr id="59" name="Arc 58"/>
          <p:cNvSpPr/>
          <p:nvPr/>
        </p:nvSpPr>
        <p:spPr>
          <a:xfrm rot="5400000">
            <a:off x="2622069" y="1523909"/>
            <a:ext cx="725714" cy="1858304"/>
          </a:xfrm>
          <a:prstGeom prst="arc">
            <a:avLst>
              <a:gd name="adj1" fmla="val 6489668"/>
              <a:gd name="adj2" fmla="val 14963688"/>
            </a:avLst>
          </a:prstGeom>
          <a:ln w="28575">
            <a:solidFill>
              <a:srgbClr val="CC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741782" y="1714593"/>
            <a:ext cx="49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CC"/>
                </a:solidFill>
              </a:rPr>
              <a:t>e</a:t>
            </a:r>
            <a:r>
              <a:rPr lang="en-US" sz="2000" b="1" baseline="30000" dirty="0" smtClean="0">
                <a:solidFill>
                  <a:srgbClr val="CC00CC"/>
                </a:solidFill>
              </a:rPr>
              <a:t>-</a:t>
            </a:r>
            <a:endParaRPr lang="en-US" sz="2000" b="1" baseline="30000" dirty="0">
              <a:solidFill>
                <a:srgbClr val="CC00CC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rot="3127610">
            <a:off x="3894501" y="1865627"/>
            <a:ext cx="263499" cy="432599"/>
          </a:xfrm>
          <a:prstGeom prst="arc">
            <a:avLst>
              <a:gd name="adj1" fmla="val 4816858"/>
              <a:gd name="adj2" fmla="val 16371319"/>
            </a:avLst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28821" y="1593182"/>
            <a:ext cx="49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-</a:t>
            </a:r>
            <a:endParaRPr lang="en-US" sz="2000" b="1" baseline="30000" dirty="0">
              <a:solidFill>
                <a:srgbClr val="008000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>
            <a:off x="1193180" y="2325629"/>
            <a:ext cx="1152520" cy="1644204"/>
          </a:xfrm>
          <a:prstGeom prst="arc">
            <a:avLst>
              <a:gd name="adj1" fmla="val 10398354"/>
              <a:gd name="adj2" fmla="val 16606192"/>
            </a:avLst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98316" y="2123492"/>
            <a:ext cx="49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endParaRPr lang="en-US" sz="2000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5486502" y="10719"/>
          <a:ext cx="2044700" cy="2185987"/>
        </p:xfrm>
        <a:graphic>
          <a:graphicData uri="http://schemas.openxmlformats.org/presentationml/2006/ole">
            <p:oleObj spid="_x0000_s122888" name="CS ChemDraw Drawing" r:id="rId3" imgW="3395031" imgH="3632850" progId="ChemDraw.Document.6.0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5062646" y="-256476"/>
            <a:ext cx="3200400" cy="165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Complete Diagram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8113" y="2098580"/>
            <a:ext cx="121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1539" y="2628225"/>
            <a:ext cx="124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886" y="3240432"/>
            <a:ext cx="141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98971" y="443343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434" y="5589514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LMCT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9434" y="5015129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MLCT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6953" y="6162696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MMCT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4121" y="1581908"/>
            <a:ext cx="120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</a:t>
            </a:r>
            <a:r>
              <a:rPr lang="en-US" sz="2800" dirty="0" smtClean="0"/>
              <a:t> -</a:t>
            </a:r>
            <a:r>
              <a:rPr lang="el-GR" sz="2800" dirty="0" smtClean="0"/>
              <a:t> σ</a:t>
            </a:r>
            <a:r>
              <a:rPr lang="en-US" sz="2800" dirty="0" smtClean="0"/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5271" y="3797287"/>
            <a:ext cx="116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/>
              <a:t> -</a:t>
            </a:r>
            <a:r>
              <a:rPr lang="el-GR" sz="2800" dirty="0" smtClean="0"/>
              <a:t> σ</a:t>
            </a:r>
            <a:r>
              <a:rPr lang="en-US" sz="2800" dirty="0" smtClean="0"/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250" y="1103966"/>
            <a:ext cx="187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Transitions</a:t>
            </a:r>
            <a:endParaRPr lang="en-US" sz="2400" b="1" u="sng" dirty="0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5226273" y="4355673"/>
          <a:ext cx="2044313" cy="2186717"/>
        </p:xfrm>
        <a:graphic>
          <a:graphicData uri="http://schemas.openxmlformats.org/presentationml/2006/ole">
            <p:oleObj spid="_x0000_s122889" name="CS ChemDraw Drawing" r:id="rId4" imgW="3395031" imgH="3632850" progId="ChemDraw.Document.6.0">
              <p:embed/>
            </p:oleObj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5367673" y="2200000"/>
          <a:ext cx="2044700" cy="2185987"/>
        </p:xfrm>
        <a:graphic>
          <a:graphicData uri="http://schemas.openxmlformats.org/presentationml/2006/ole">
            <p:oleObj spid="_x0000_s122890" name="CS ChemDraw Drawing" r:id="rId5" imgW="3395031" imgH="3632850" progId="ChemDraw.Document.6.0">
              <p:embed/>
            </p:oleObj>
          </a:graphicData>
        </a:graphic>
      </p:graphicFrame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4521937" y="2019093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611068" y="4209843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192498" y="6228672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5116297" y="4076493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4735297" y="60762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737154" y="377169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20950" y="1909442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741806" y="1693850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E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48293" y="2750630"/>
            <a:ext cx="187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Transitions</a:t>
            </a:r>
            <a:endParaRPr lang="en-US" sz="24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7426150" y="3271823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Electronic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73127" y="3781059"/>
            <a:ext cx="163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Vibrational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05649" y="4334902"/>
            <a:ext cx="157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Rotational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876678" y="4070195"/>
            <a:ext cx="0" cy="2163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006776" y="1884556"/>
            <a:ext cx="0" cy="4345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148025" y="3546088"/>
            <a:ext cx="0" cy="2702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186" y="4726568"/>
            <a:ext cx="1552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428" y="4754710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0536" y="979317"/>
            <a:ext cx="1590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13" y="1007026"/>
            <a:ext cx="1543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4635" y="1019148"/>
            <a:ext cx="1590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0557" y="967195"/>
            <a:ext cx="1571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8572" y="3006433"/>
            <a:ext cx="156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Rainbows</a:t>
            </a:r>
          </a:p>
          <a:p>
            <a:pPr algn="ctr"/>
            <a:r>
              <a:rPr lang="en-US" dirty="0" smtClean="0"/>
              <a:t>Glasses</a:t>
            </a:r>
          </a:p>
          <a:p>
            <a:pPr algn="ctr"/>
            <a:r>
              <a:rPr lang="en-US" dirty="0" smtClean="0"/>
              <a:t>Mirage</a:t>
            </a:r>
          </a:p>
          <a:p>
            <a:pPr algn="ctr"/>
            <a:r>
              <a:rPr lang="en-US" dirty="0" err="1" smtClean="0"/>
              <a:t>Refractometer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83042" y="2999941"/>
            <a:ext cx="170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 Light</a:t>
            </a:r>
          </a:p>
          <a:p>
            <a:pPr algn="ctr"/>
            <a:r>
              <a:rPr lang="en-US" dirty="0" smtClean="0"/>
              <a:t>Butterfly Wings</a:t>
            </a:r>
          </a:p>
          <a:p>
            <a:pPr algn="ctr"/>
            <a:r>
              <a:rPr lang="en-US" dirty="0" smtClean="0"/>
              <a:t>Sea Shells</a:t>
            </a:r>
          </a:p>
          <a:p>
            <a:pPr algn="ctr"/>
            <a:r>
              <a:rPr lang="en-US" dirty="0" smtClean="0"/>
              <a:t>Soap Bubbles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98472" y="2999073"/>
            <a:ext cx="156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Two-slit exp</a:t>
            </a:r>
          </a:p>
          <a:p>
            <a:pPr algn="ctr"/>
            <a:r>
              <a:rPr lang="en-US" dirty="0" smtClean="0"/>
              <a:t>Holograms</a:t>
            </a:r>
          </a:p>
          <a:p>
            <a:pPr algn="ctr"/>
            <a:r>
              <a:rPr lang="en-US" dirty="0" smtClean="0"/>
              <a:t>Shadow Blur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1297" y="2999068"/>
            <a:ext cx="156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 in Water</a:t>
            </a:r>
          </a:p>
          <a:p>
            <a:pPr algn="ctr"/>
            <a:r>
              <a:rPr lang="en-US" dirty="0" smtClean="0"/>
              <a:t>Sunsets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0882" y="5102108"/>
            <a:ext cx="170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UV-Vis</a:t>
            </a:r>
          </a:p>
          <a:p>
            <a:pPr algn="ctr"/>
            <a:r>
              <a:rPr lang="en-US" dirty="0" err="1" smtClean="0"/>
              <a:t>Fluorometry</a:t>
            </a:r>
            <a:endParaRPr lang="en-US" dirty="0" smtClean="0"/>
          </a:p>
          <a:p>
            <a:pPr algn="ctr"/>
            <a:r>
              <a:rPr lang="en-US" dirty="0" smtClean="0"/>
              <a:t>TA</a:t>
            </a:r>
          </a:p>
          <a:p>
            <a:pPr algn="ctr"/>
            <a:r>
              <a:rPr lang="en-US" dirty="0" smtClean="0"/>
              <a:t>Solar Cells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Interaction of Light with Matter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5486502" y="10719"/>
          <a:ext cx="2044700" cy="2185987"/>
        </p:xfrm>
        <a:graphic>
          <a:graphicData uri="http://schemas.openxmlformats.org/presentationml/2006/ole">
            <p:oleObj spid="_x0000_s123908" name="CS ChemDraw Drawing" r:id="rId3" imgW="3395031" imgH="3632850" progId="ChemDraw.Document.6.0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5062646" y="-256476"/>
            <a:ext cx="3200400" cy="165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5226273" y="4355673"/>
          <a:ext cx="2044313" cy="2186717"/>
        </p:xfrm>
        <a:graphic>
          <a:graphicData uri="http://schemas.openxmlformats.org/presentationml/2006/ole">
            <p:oleObj spid="_x0000_s123906" name="CS ChemDraw Drawing" r:id="rId4" imgW="3395031" imgH="3632850" progId="ChemDraw.Document.6.0">
              <p:embed/>
            </p:oleObj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5367673" y="2200000"/>
          <a:ext cx="2044700" cy="2185987"/>
        </p:xfrm>
        <a:graphic>
          <a:graphicData uri="http://schemas.openxmlformats.org/presentationml/2006/ole">
            <p:oleObj spid="_x0000_s123907" name="CS ChemDraw Drawing" r:id="rId5" imgW="3395031" imgH="363285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Complete Diagram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4521937" y="2019093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611068" y="4209843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192498" y="6228672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5116297" y="4076493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735297" y="60762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737154" y="377169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120950" y="1909442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741806" y="1693850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E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876678" y="4070195"/>
            <a:ext cx="0" cy="2163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06776" y="1884556"/>
            <a:ext cx="0" cy="4345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148025" y="3546088"/>
            <a:ext cx="0" cy="2702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441965" y="4117407"/>
            <a:ext cx="14712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365764" y="2355513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84764" y="396500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986621" y="205071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1370417" y="1894565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991273" y="167897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872307" y="847493"/>
            <a:ext cx="257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Jablonski</a:t>
            </a:r>
            <a:r>
              <a:rPr lang="en-US" sz="2400" b="1" u="sng" dirty="0" smtClean="0"/>
              <a:t> Diagram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7248293" y="2750630"/>
            <a:ext cx="187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Transitions</a:t>
            </a:r>
            <a:endParaRPr lang="en-US" sz="2400" b="1" u="sng" dirty="0"/>
          </a:p>
        </p:txBody>
      </p:sp>
      <p:sp>
        <p:nvSpPr>
          <p:cNvPr id="35" name="Rectangle 34"/>
          <p:cNvSpPr/>
          <p:nvPr/>
        </p:nvSpPr>
        <p:spPr>
          <a:xfrm>
            <a:off x="7426150" y="3271823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73127" y="3781059"/>
            <a:ext cx="163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Vibrational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05649" y="4334902"/>
            <a:ext cx="157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Rotational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V="1">
            <a:off x="910869" y="1606498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0" y="2771337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2103012" y="2326230"/>
          <a:ext cx="227594" cy="1740945"/>
        </p:xfrm>
        <a:graphic>
          <a:graphicData uri="http://schemas.openxmlformats.org/presentationml/2006/ole">
            <p:oleObj spid="_x0000_s124936" name="CS ChemDraw Drawing" r:id="rId3" imgW="118318" imgH="68850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Complete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7463" y="4753196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436" y="5177698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60453" y="5575427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441965" y="4117407"/>
            <a:ext cx="14712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365764" y="2355513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84764" y="396500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986621" y="205071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1370417" y="1894565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991273" y="167897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872307" y="847493"/>
            <a:ext cx="257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Jablonski</a:t>
            </a:r>
            <a:r>
              <a:rPr lang="en-US" sz="2400" b="1" u="sng" dirty="0" smtClean="0"/>
              <a:t> Diagram</a:t>
            </a:r>
            <a:endParaRPr lang="en-US" sz="2400" b="1" u="sng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672671" y="1929161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70035" y="1925445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43548" y="2401240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24653" y="5995456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decay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910869" y="1606498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0" y="2771337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64" name="Isosceles Triangle 63"/>
          <p:cNvSpPr/>
          <p:nvPr/>
        </p:nvSpPr>
        <p:spPr>
          <a:xfrm rot="10800000">
            <a:off x="2090505" y="3942072"/>
            <a:ext cx="181096" cy="156117"/>
          </a:xfrm>
          <a:prstGeom prst="triangl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33" idx="1"/>
          </p:cNvCxnSpPr>
          <p:nvPr/>
        </p:nvCxnSpPr>
        <p:spPr>
          <a:xfrm>
            <a:off x="2913169" y="4117407"/>
            <a:ext cx="1492576" cy="22937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3" idx="1"/>
          </p:cNvCxnSpPr>
          <p:nvPr/>
        </p:nvCxnSpPr>
        <p:spPr>
          <a:xfrm>
            <a:off x="2913169" y="4117407"/>
            <a:ext cx="1502967" cy="2987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4406027" y="4416136"/>
            <a:ext cx="1028419" cy="1990677"/>
            <a:chOff x="5654256" y="4459680"/>
            <a:chExt cx="1028419" cy="1990677"/>
          </a:xfrm>
        </p:grpSpPr>
        <p:sp>
          <p:nvSpPr>
            <p:cNvPr id="34" name="Rectangle 33"/>
            <p:cNvSpPr/>
            <p:nvPr/>
          </p:nvSpPr>
          <p:spPr>
            <a:xfrm>
              <a:off x="5654256" y="4459680"/>
              <a:ext cx="1028419" cy="1990677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4939" name="Object 11"/>
            <p:cNvGraphicFramePr>
              <a:graphicFrameLocks noChangeAspect="1"/>
            </p:cNvGraphicFramePr>
            <p:nvPr/>
          </p:nvGraphicFramePr>
          <p:xfrm>
            <a:off x="5933708" y="4688280"/>
            <a:ext cx="490168" cy="1683458"/>
          </p:xfrm>
          <a:graphic>
            <a:graphicData uri="http://schemas.openxmlformats.org/presentationml/2006/ole">
              <p:oleObj spid="_x0000_s124939" name="CS ChemDraw Drawing" r:id="rId4" imgW="423298" imgH="1455030" progId="ChemDraw.Document.6.0">
                <p:embed/>
              </p:oleObj>
            </a:graphicData>
          </a:graphic>
        </p:graphicFrame>
      </p:grpSp>
      <p:cxnSp>
        <p:nvCxnSpPr>
          <p:cNvPr id="70" name="Straight Connector 69"/>
          <p:cNvCxnSpPr/>
          <p:nvPr/>
        </p:nvCxnSpPr>
        <p:spPr>
          <a:xfrm>
            <a:off x="2923560" y="2355513"/>
            <a:ext cx="3134340" cy="22037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9" idx="1"/>
          </p:cNvCxnSpPr>
          <p:nvPr/>
        </p:nvCxnSpPr>
        <p:spPr>
          <a:xfrm>
            <a:off x="2913169" y="2355513"/>
            <a:ext cx="4173431" cy="2098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061645" y="2574949"/>
            <a:ext cx="1028419" cy="19906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534845" y="352449"/>
            <a:ext cx="1028419" cy="19906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2887769" y="355600"/>
            <a:ext cx="4643331" cy="15427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874655" y="1898313"/>
            <a:ext cx="4656445" cy="4384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44" name="Object 16"/>
          <p:cNvGraphicFramePr>
            <a:graphicFrameLocks noChangeAspect="1"/>
          </p:cNvGraphicFramePr>
          <p:nvPr/>
        </p:nvGraphicFramePr>
        <p:xfrm>
          <a:off x="6330338" y="2789213"/>
          <a:ext cx="488337" cy="1587550"/>
        </p:xfrm>
        <a:graphic>
          <a:graphicData uri="http://schemas.openxmlformats.org/presentationml/2006/ole">
            <p:oleObj spid="_x0000_s124944" name="CS ChemDraw Drawing" r:id="rId5" imgW="423298" imgH="1378620" progId="ChemDraw.Document.6.0">
              <p:embed/>
            </p:oleObj>
          </a:graphicData>
        </a:graphic>
      </p:graphicFrame>
      <p:graphicFrame>
        <p:nvGraphicFramePr>
          <p:cNvPr id="124945" name="Object 17"/>
          <p:cNvGraphicFramePr>
            <a:graphicFrameLocks noChangeAspect="1"/>
          </p:cNvGraphicFramePr>
          <p:nvPr/>
        </p:nvGraphicFramePr>
        <p:xfrm>
          <a:off x="7815262" y="474663"/>
          <a:ext cx="493904" cy="1735137"/>
        </p:xfrm>
        <a:graphic>
          <a:graphicData uri="http://schemas.openxmlformats.org/presentationml/2006/ole">
            <p:oleObj spid="_x0000_s124945" name="CS ChemDraw Drawing" r:id="rId6" imgW="423298" imgH="1489860" progId="ChemDraw.Document.6.0">
              <p:embed/>
            </p:oleObj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5435600" y="55372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Ground </a:t>
            </a:r>
          </a:p>
          <a:p>
            <a:r>
              <a:rPr lang="en-US" sz="2400" b="1" dirty="0" smtClean="0"/>
              <a:t>State (S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073900" y="370998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Excited State (S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150100" y="2274888"/>
            <a:ext cx="208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Second Excited State (S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54" grpId="0"/>
      <p:bldP spid="64" grpId="0" animBg="1"/>
      <p:bldP spid="87" grpId="0" animBg="1"/>
      <p:bldP spid="95" grpId="0" animBg="1"/>
      <p:bldP spid="104" grpId="0"/>
      <p:bldP spid="105" grpId="0"/>
      <p:bldP spid="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4" name="Object 6"/>
          <p:cNvGraphicFramePr>
            <a:graphicFrameLocks noChangeAspect="1"/>
          </p:cNvGraphicFramePr>
          <p:nvPr/>
        </p:nvGraphicFramePr>
        <p:xfrm>
          <a:off x="5026025" y="4267200"/>
          <a:ext cx="2327275" cy="2236792"/>
        </p:xfrm>
        <a:graphic>
          <a:graphicData uri="http://schemas.openxmlformats.org/presentationml/2006/ole">
            <p:oleObj spid="_x0000_s171014" name="CS ChemDraw Drawing" r:id="rId3" imgW="2776426" imgH="2668140" progId="ChemDraw.Document.6.0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2103012" y="2326230"/>
          <a:ext cx="227594" cy="1740945"/>
        </p:xfrm>
        <a:graphic>
          <a:graphicData uri="http://schemas.openxmlformats.org/presentationml/2006/ole">
            <p:oleObj spid="_x0000_s171012" name="CS ChemDraw Drawing" r:id="rId4" imgW="118318" imgH="68850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Complete Diagram</a:t>
            </a: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441965" y="4117407"/>
            <a:ext cx="14712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365764" y="2355513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84764" y="396500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986621" y="205071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1370417" y="1894565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991273" y="1678973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872307" y="847493"/>
            <a:ext cx="257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Jablonski</a:t>
            </a:r>
            <a:r>
              <a:rPr lang="en-US" sz="2400" b="1" u="sng" dirty="0" smtClean="0"/>
              <a:t> Diagram</a:t>
            </a:r>
            <a:endParaRPr lang="en-US" sz="2400" b="1" u="sng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672671" y="1929161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70035" y="1925445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43548" y="2401240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910869" y="1606498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0" y="2771337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aphicFrame>
        <p:nvGraphicFramePr>
          <p:cNvPr id="57" name="Object 8"/>
          <p:cNvGraphicFramePr>
            <a:graphicFrameLocks noChangeAspect="1"/>
          </p:cNvGraphicFramePr>
          <p:nvPr/>
        </p:nvGraphicFramePr>
        <p:xfrm>
          <a:off x="6515004" y="651804"/>
          <a:ext cx="1923293" cy="2296799"/>
        </p:xfrm>
        <a:graphic>
          <a:graphicData uri="http://schemas.openxmlformats.org/presentationml/2006/ole">
            <p:oleObj spid="_x0000_s171010" name="CS ChemDraw Drawing" r:id="rId5" imgW="2354209" imgH="2811510" progId="ChemDraw.Document.6.0">
              <p:embed/>
            </p:oleObj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3784681" y="1029472"/>
          <a:ext cx="1886263" cy="1904069"/>
        </p:xfrm>
        <a:graphic>
          <a:graphicData uri="http://schemas.openxmlformats.org/presentationml/2006/ole">
            <p:oleObj spid="_x0000_s171011" name="CS ChemDraw Drawing" r:id="rId6" imgW="2354209" imgH="2377080" progId="ChemDraw.Document.6.0">
              <p:embed/>
            </p:oleObj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5841586" y="204834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841586" y="1679014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22197" y="3029934"/>
            <a:ext cx="1835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Ground State</a:t>
            </a:r>
          </a:p>
          <a:p>
            <a:pPr algn="ctr"/>
            <a:r>
              <a:rPr lang="en-US" sz="2400" dirty="0" smtClean="0"/>
              <a:t>S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6024455" y="3029935"/>
            <a:ext cx="2896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Singlet Excited State</a:t>
            </a:r>
          </a:p>
          <a:p>
            <a:pPr algn="ctr"/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64" name="Isosceles Triangle 63"/>
          <p:cNvSpPr/>
          <p:nvPr/>
        </p:nvSpPr>
        <p:spPr>
          <a:xfrm rot="10800000">
            <a:off x="2090505" y="3942072"/>
            <a:ext cx="181096" cy="156117"/>
          </a:xfrm>
          <a:prstGeom prst="triangl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7463" y="4753196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436" y="5177698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0453" y="5575427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4653" y="5995456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437" y="925320"/>
            <a:ext cx="16875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0526" y="3767292"/>
            <a:ext cx="38957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3053025" y="6542357"/>
            <a:ext cx="457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Nicholas J. </a:t>
            </a:r>
            <a:r>
              <a:rPr lang="en-US" sz="1100" dirty="0" err="1"/>
              <a:t>Turro</a:t>
            </a:r>
            <a:r>
              <a:rPr lang="en-US" sz="1100" dirty="0"/>
              <a:t>, Principles of Molecular Photochemistry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Triplet/Singlet Excited States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62825" y="6356350"/>
            <a:ext cx="21336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07541" y="4268131"/>
          <a:ext cx="636940" cy="1969040"/>
        </p:xfrm>
        <a:graphic>
          <a:graphicData uri="http://schemas.openxmlformats.org/presentationml/2006/ole">
            <p:oleObj spid="_x0000_s4100" name="CS ChemDraw Drawing" r:id="rId6" imgW="868207" imgH="2684880" progId="ChemDraw.Document.6.0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490078" y="1460332"/>
          <a:ext cx="636940" cy="1970204"/>
        </p:xfrm>
        <a:graphic>
          <a:graphicData uri="http://schemas.openxmlformats.org/presentationml/2006/ole">
            <p:oleObj spid="_x0000_s4101" name="CS ChemDraw Drawing" r:id="rId7" imgW="868207" imgH="2686500" progId="ChemDraw.Document.6.0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49021" y="4661211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Lower Energy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70920" y="1663701"/>
          <a:ext cx="8613794" cy="2514599"/>
        </p:xfrm>
        <a:graphic>
          <a:graphicData uri="http://schemas.openxmlformats.org/presentationml/2006/ole">
            <p:oleObj spid="_x0000_s5123" name="CS ChemDraw Drawing" r:id="rId4" imgW="11007647" imgH="3215160" progId="ChemDraw.Document.6.0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Spin-Orbit Coupling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1685925"/>
            <a:ext cx="48101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788" y="3766994"/>
            <a:ext cx="41275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497736" y="804863"/>
            <a:ext cx="27999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/>
              <a:t>Quantum Numbers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n   = Principal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l    = </a:t>
            </a:r>
            <a:r>
              <a:rPr lang="en-US" sz="2000" dirty="0" smtClean="0"/>
              <a:t> Angular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m</a:t>
            </a:r>
            <a:r>
              <a:rPr lang="en-US" sz="2000" baseline="-25000" dirty="0"/>
              <a:t>l  </a:t>
            </a:r>
            <a:r>
              <a:rPr lang="en-US" sz="2000" dirty="0"/>
              <a:t>= </a:t>
            </a:r>
            <a:r>
              <a:rPr lang="en-US" sz="2000" dirty="0" smtClean="0"/>
              <a:t>Magnetic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m</a:t>
            </a:r>
            <a:r>
              <a:rPr lang="en-US" sz="2000" baseline="-25000" dirty="0"/>
              <a:t>s</a:t>
            </a:r>
            <a:r>
              <a:rPr lang="en-US" sz="2000" dirty="0"/>
              <a:t> = </a:t>
            </a:r>
            <a:r>
              <a:rPr lang="en-US" sz="2000" dirty="0" smtClean="0"/>
              <a:t>Electron spin</a:t>
            </a:r>
            <a:endParaRPr lang="en-US" sz="2000" dirty="0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456461" y="2241550"/>
            <a:ext cx="2194428" cy="873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73922" y="3314700"/>
            <a:ext cx="233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Heavy Atoms</a:t>
            </a:r>
          </a:p>
          <a:p>
            <a:r>
              <a:rPr lang="en-US" sz="2400" dirty="0"/>
              <a:t>        Pt, </a:t>
            </a:r>
            <a:r>
              <a:rPr lang="en-US" sz="2400" dirty="0" err="1"/>
              <a:t>Ir</a:t>
            </a:r>
            <a:r>
              <a:rPr lang="en-US" sz="2400" dirty="0"/>
              <a:t>, I...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4506913" y="6545590"/>
            <a:ext cx="35512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Nicholas J. Turro, Principles of Molecular Photochemistry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Spin-Orbit Coupling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10" descr="http://www.lsa.umich.edu/physics/demolab/controls/imagedemosm.aspx?picid=7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75" y="4406900"/>
            <a:ext cx="1446165" cy="198104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6391245"/>
            <a:ext cx="3695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Rotating Chair and Bicycle Wheel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/>
      <p:bldP spid="26932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105175" y="2367105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6150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2230235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2377" y="1853874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4139696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2377802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987296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207300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916854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70126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951450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947734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423529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628787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793626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313547" y="2348519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6148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3054309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593361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84986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4000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401217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3077735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3100031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315" y="741132"/>
            <a:ext cx="48275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5977" y="6381750"/>
            <a:ext cx="3833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Nicholas J. Turro, Principles of Molecular Photochemistry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Jablonski</a:t>
            </a:r>
            <a:r>
              <a:rPr lang="en-US" sz="3200" b="1" u="sng" dirty="0" smtClean="0">
                <a:solidFill>
                  <a:schemeClr val="tx2"/>
                </a:solidFill>
              </a:rPr>
              <a:t> Diagram of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Anthracene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748" y="2359651"/>
            <a:ext cx="3147796" cy="33419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Electron transfer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TICT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ESIPT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Photochemical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1448" y="3938538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Other Processes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8871" y="1834851"/>
            <a:ext cx="251249" cy="1749656"/>
            <a:chOff x="3004911" y="1066141"/>
            <a:chExt cx="251249" cy="1749656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45409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11" name="Isosceles Triangle 10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552808" y="1697981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48702" y="3607442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372502" y="1845548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91502" y="345504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93359" y="154074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377155" y="1384600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98011" y="116900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79409" y="1419196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76773" y="1415480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50286" y="1891275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917607" y="1096533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738" y="2261372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97243" y="1816265"/>
            <a:ext cx="240101" cy="1771959"/>
            <a:chOff x="2904550" y="1724063"/>
            <a:chExt cx="240101" cy="1771959"/>
          </a:xfrm>
        </p:grpSpPr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45410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6" name="Isosceles Triangle 25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275643" y="2522055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3280296" y="2061107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848956" y="231761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853608" y="186781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20909" y="1868963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42273" y="2545481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537946" y="2567777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F887-BAD1-4F2F-8066-ED1A58C0C8E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Electron Transfer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54050" y="1254894"/>
          <a:ext cx="1509488" cy="1737305"/>
        </p:xfrm>
        <a:graphic>
          <a:graphicData uri="http://schemas.openxmlformats.org/presentationml/2006/ole">
            <p:oleObj spid="_x0000_s149506" name="CS ChemDraw Drawing" r:id="rId4" imgW="1462770" imgH="1682100" progId="ChemDraw.Document.6.0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86899" y="1549813"/>
            <a:ext cx="74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3" name="Freeform 97"/>
          <p:cNvSpPr>
            <a:spLocks noChangeAspect="1"/>
          </p:cNvSpPr>
          <p:nvPr/>
        </p:nvSpPr>
        <p:spPr bwMode="auto">
          <a:xfrm rot="1160176" flipH="1">
            <a:off x="354603" y="2001785"/>
            <a:ext cx="917696" cy="128117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4957" y="2123004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3032062" y="1278789"/>
          <a:ext cx="1581150" cy="1684337"/>
        </p:xfrm>
        <a:graphic>
          <a:graphicData uri="http://schemas.openxmlformats.org/presentationml/2006/ole">
            <p:oleObj spid="_x0000_s149508" name="CS ChemDraw Drawing" r:id="rId5" imgW="1581358" imgH="1683720" progId="ChemDraw.Document.6.0">
              <p:embed/>
            </p:oleObj>
          </a:graphicData>
        </a:graphic>
      </p:graphicFrame>
      <p:sp>
        <p:nvSpPr>
          <p:cNvPr id="24" name="Arc 23"/>
          <p:cNvSpPr/>
          <p:nvPr/>
        </p:nvSpPr>
        <p:spPr>
          <a:xfrm>
            <a:off x="1579408" y="1790910"/>
            <a:ext cx="725714" cy="1016000"/>
          </a:xfrm>
          <a:prstGeom prst="arc">
            <a:avLst>
              <a:gd name="adj1" fmla="val 13440676"/>
              <a:gd name="adj2" fmla="val 17211802"/>
            </a:avLst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8437" y="1529652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>
            <a:off x="4281870" y="1600201"/>
            <a:ext cx="1007095" cy="698866"/>
          </a:xfrm>
          <a:prstGeom prst="arc">
            <a:avLst>
              <a:gd name="adj1" fmla="val 10643288"/>
              <a:gd name="adj2" fmla="val 21494893"/>
            </a:avLst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2352" y="1285717"/>
            <a:ext cx="36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3733" y="1845790"/>
            <a:ext cx="4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5104548" y="1841562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548766" y="2119540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19880" y="1827805"/>
            <a:ext cx="211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Ru</a:t>
            </a:r>
            <a:r>
              <a:rPr lang="en-US" sz="2000" b="1" baseline="30000" dirty="0" err="1" smtClean="0"/>
              <a:t>III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bpy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3</a:t>
            </a:r>
            <a:r>
              <a:rPr lang="en-US" sz="2800" b="1" dirty="0" smtClean="0"/>
              <a:t>  +</a:t>
            </a:r>
            <a:r>
              <a:rPr lang="en-US" sz="2800" b="1" dirty="0" smtClean="0">
                <a:solidFill>
                  <a:srgbClr val="FF0000"/>
                </a:solidFill>
              </a:rPr>
              <a:t>  A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1264222" y="3997191"/>
          <a:ext cx="646780" cy="1488882"/>
        </p:xfrm>
        <a:graphic>
          <a:graphicData uri="http://schemas.openxmlformats.org/presentationml/2006/ole">
            <p:oleObj spid="_x0000_s149509" name="CS ChemDraw Drawing" r:id="rId6" imgW="877392" imgH="2020410" progId="ChemDraw.Document.6.0">
              <p:embed/>
            </p:oleObj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3468177" y="3818379"/>
          <a:ext cx="646781" cy="1539175"/>
        </p:xfrm>
        <a:graphic>
          <a:graphicData uri="http://schemas.openxmlformats.org/presentationml/2006/ole">
            <p:oleObj spid="_x0000_s149510" name="CS ChemDraw Drawing" r:id="rId7" imgW="877392" imgH="2089260" progId="ChemDraw.Document.6.0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83850" y="4595928"/>
            <a:ext cx="3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00321" y="4977049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61892" y="4619758"/>
            <a:ext cx="74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</a:t>
            </a:r>
            <a:r>
              <a:rPr lang="en-US" sz="2000" dirty="0" err="1" smtClean="0">
                <a:latin typeface="Symbol" pitchFamily="18" charset="2"/>
              </a:rPr>
              <a:t>n</a:t>
            </a:r>
            <a:endParaRPr lang="en-US" sz="2000" dirty="0">
              <a:latin typeface="Symbol" pitchFamily="18" charset="2"/>
            </a:endParaRPr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4771447" y="4438373"/>
          <a:ext cx="639763" cy="1313444"/>
        </p:xfrm>
        <a:graphic>
          <a:graphicData uri="http://schemas.openxmlformats.org/presentationml/2006/ole">
            <p:oleObj spid="_x0000_s149511" name="CS ChemDraw Drawing" r:id="rId8" imgW="868207" imgH="1782540" progId="ChemDraw.Document.6.0">
              <p:embed/>
            </p:oleObj>
          </a:graphicData>
        </a:graphic>
      </p:graphicFrame>
      <p:sp>
        <p:nvSpPr>
          <p:cNvPr id="38" name="Arc 37"/>
          <p:cNvSpPr/>
          <p:nvPr/>
        </p:nvSpPr>
        <p:spPr>
          <a:xfrm rot="1120433">
            <a:off x="3633634" y="3934356"/>
            <a:ext cx="1416345" cy="698866"/>
          </a:xfrm>
          <a:prstGeom prst="arc">
            <a:avLst>
              <a:gd name="adj1" fmla="val 11442479"/>
              <a:gd name="adj2" fmla="val 21166158"/>
            </a:avLst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27165" y="3589043"/>
            <a:ext cx="36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38930" y="4981664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7704132" y="4256963"/>
          <a:ext cx="639763" cy="1490051"/>
        </p:xfrm>
        <a:graphic>
          <a:graphicData uri="http://schemas.openxmlformats.org/presentationml/2006/ole">
            <p:oleObj spid="_x0000_s149512" name="CS ChemDraw Drawing" r:id="rId9" imgW="868207" imgH="2021760" progId="ChemDraw.Document.6.0">
              <p:embed/>
            </p:oleObj>
          </a:graphicData>
        </a:graphic>
      </p:graphicFrame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6449425" y="3984631"/>
          <a:ext cx="646781" cy="1370754"/>
        </p:xfrm>
        <a:graphic>
          <a:graphicData uri="http://schemas.openxmlformats.org/presentationml/2006/ole">
            <p:oleObj spid="_x0000_s149513" name="CS ChemDraw Drawing" r:id="rId10" imgW="877392" imgH="1860570" progId="ChemDraw.Document.6.0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283359" y="4893808"/>
            <a:ext cx="4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4394" y="5704619"/>
            <a:ext cx="130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Ru</a:t>
            </a:r>
            <a:r>
              <a:rPr lang="en-US" sz="2000" baseline="30000" dirty="0" err="1" smtClean="0"/>
              <a:t>II</a:t>
            </a:r>
            <a:r>
              <a:rPr lang="en-US" sz="2000" dirty="0" smtClean="0"/>
              <a:t>(</a:t>
            </a:r>
            <a:r>
              <a:rPr lang="en-US" sz="2000" dirty="0" err="1" smtClean="0"/>
              <a:t>bpy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103412" y="5700207"/>
            <a:ext cx="147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Ru</a:t>
            </a:r>
            <a:r>
              <a:rPr lang="en-US" sz="2000" baseline="30000" dirty="0" err="1" smtClean="0"/>
              <a:t>II</a:t>
            </a:r>
            <a:r>
              <a:rPr lang="en-US" sz="2000" dirty="0" smtClean="0"/>
              <a:t>(</a:t>
            </a:r>
            <a:r>
              <a:rPr lang="en-US" sz="2000" dirty="0" err="1" smtClean="0"/>
              <a:t>bpy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]*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4905520" y="5697835"/>
            <a:ext cx="358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23258" y="5700207"/>
            <a:ext cx="147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Ru</a:t>
            </a:r>
            <a:r>
              <a:rPr lang="en-US" sz="2000" baseline="30000" dirty="0" err="1" smtClean="0"/>
              <a:t>III</a:t>
            </a:r>
            <a:r>
              <a:rPr lang="en-US" sz="2000" dirty="0" smtClean="0"/>
              <a:t>(</a:t>
            </a:r>
            <a:r>
              <a:rPr lang="en-US" sz="2000" dirty="0" err="1" smtClean="0"/>
              <a:t>bpy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7801120" y="5697835"/>
            <a:ext cx="415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4" grpId="0" animBg="1"/>
      <p:bldP spid="25" grpId="0"/>
      <p:bldP spid="26" grpId="0" animBg="1"/>
      <p:bldP spid="27" grpId="0"/>
      <p:bldP spid="28" grpId="0"/>
      <p:bldP spid="29" grpId="0"/>
      <p:bldP spid="31" grpId="0"/>
      <p:bldP spid="34" grpId="0"/>
      <p:bldP spid="36" grpId="0"/>
      <p:bldP spid="38" grpId="0" animBg="1"/>
      <p:bldP spid="39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45" y="1212261"/>
            <a:ext cx="5472545" cy="1558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Narrowing Our Focus</a:t>
            </a:r>
          </a:p>
          <a:p>
            <a:pPr marL="692150" defTabSz="695325"/>
            <a:r>
              <a:rPr lang="en-US" dirty="0" smtClean="0"/>
              <a:t>Absorption/Transmission</a:t>
            </a:r>
          </a:p>
          <a:p>
            <a:pPr marL="692150" defTabSz="695325"/>
            <a:r>
              <a:rPr lang="en-US" dirty="0" smtClean="0"/>
              <a:t>Visible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397485" y="3991690"/>
            <a:ext cx="600080" cy="1508550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97"/>
          <p:cNvSpPr>
            <a:spLocks noChangeAspect="1"/>
          </p:cNvSpPr>
          <p:nvPr/>
        </p:nvSpPr>
        <p:spPr bwMode="auto">
          <a:xfrm rot="324265" flipH="1">
            <a:off x="416230" y="4723095"/>
            <a:ext cx="1796285" cy="338297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762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68" y="4139036"/>
            <a:ext cx="235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Visible Light (h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79268" y="3096058"/>
            <a:ext cx="5112327" cy="342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u="sng" dirty="0" smtClean="0"/>
              <a:t>E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lectronic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Transitions-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 excited from one energy level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another.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Atomic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Molecular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477" y="5597229"/>
            <a:ext cx="144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</a:t>
            </a:r>
            <a:endParaRPr lang="en-US" sz="28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Interaction of Light with Matter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0530" name="Picture 2" descr="http://plantphys.info/plant_physiology/images/psystemzsch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356" y="1505239"/>
            <a:ext cx="6473825" cy="486071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15870" y="878275"/>
            <a:ext cx="2071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Electron Transfer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625" y="1397063"/>
            <a:ext cx="4734828" cy="498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26430" y="6488668"/>
            <a:ext cx="594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Nicewicz</a:t>
            </a:r>
            <a:r>
              <a:rPr lang="fr-FR" dirty="0" smtClean="0"/>
              <a:t>, D. A.; </a:t>
            </a:r>
            <a:r>
              <a:rPr lang="fr-FR" dirty="0" err="1" smtClean="0"/>
              <a:t>MacMillan</a:t>
            </a:r>
            <a:r>
              <a:rPr lang="fr-FR" dirty="0" smtClean="0"/>
              <a:t>, D. W. C. </a:t>
            </a:r>
            <a:r>
              <a:rPr lang="fr-FR" i="1" dirty="0" smtClean="0"/>
              <a:t>Science </a:t>
            </a:r>
            <a:r>
              <a:rPr lang="fr-FR" b="1" dirty="0" smtClean="0"/>
              <a:t>2008</a:t>
            </a:r>
            <a:r>
              <a:rPr lang="fr-FR" dirty="0" smtClean="0"/>
              <a:t>,</a:t>
            </a:r>
            <a:r>
              <a:rPr lang="fr-FR" b="1" dirty="0" smtClean="0"/>
              <a:t> </a:t>
            </a:r>
            <a:r>
              <a:rPr lang="fr-FR" dirty="0" smtClean="0"/>
              <a:t>322, 77-80.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438" y="815929"/>
            <a:ext cx="523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Photocatalytic</a:t>
            </a:r>
            <a:r>
              <a:rPr lang="en-US" sz="2400" dirty="0" smtClean="0"/>
              <a:t> </a:t>
            </a:r>
            <a:r>
              <a:rPr lang="el-GR" sz="2400" dirty="0" smtClean="0"/>
              <a:t>α-</a:t>
            </a:r>
            <a:r>
              <a:rPr lang="en-US" sz="2400" dirty="0" smtClean="0"/>
              <a:t>alkylation of </a:t>
            </a:r>
            <a:r>
              <a:rPr lang="en-US" sz="2400" dirty="0" err="1" smtClean="0"/>
              <a:t>aldehydes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Electron Transfer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Structural Change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2738582" y="1363608"/>
          <a:ext cx="4083627" cy="2206680"/>
        </p:xfrm>
        <a:graphic>
          <a:graphicData uri="http://schemas.openxmlformats.org/presentationml/2006/ole">
            <p:oleObj spid="_x0000_s144385" name="CS ChemDraw Drawing" r:id="rId3" imgW="3763963" imgH="2035612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791706" y="898295"/>
            <a:ext cx="4260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Twisted </a:t>
            </a:r>
            <a:r>
              <a:rPr lang="en-US" sz="2000" u="sng" dirty="0" err="1" smtClean="0"/>
              <a:t>Intramolecular</a:t>
            </a:r>
            <a:r>
              <a:rPr lang="en-US" sz="2000" u="sng" dirty="0" smtClean="0"/>
              <a:t> Charge Transfer</a:t>
            </a:r>
            <a:endParaRPr lang="en-US" sz="2000" u="sng" dirty="0"/>
          </a:p>
        </p:txBody>
      </p:sp>
      <p:pic>
        <p:nvPicPr>
          <p:cNvPr id="144388" name="Picture 4" descr="http://www.differ.nl/users/gielberden/figures/DMABN_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260" y="3801914"/>
            <a:ext cx="2735540" cy="2852945"/>
          </a:xfrm>
          <a:prstGeom prst="rect">
            <a:avLst/>
          </a:prstGeom>
          <a:noFill/>
        </p:spPr>
      </p:pic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313852" y="3974227"/>
          <a:ext cx="848448" cy="2153753"/>
        </p:xfrm>
        <a:graphic>
          <a:graphicData uri="http://schemas.openxmlformats.org/presentationml/2006/ole">
            <p:oleObj spid="_x0000_s144389" name="CS ChemDraw Drawing" r:id="rId5" imgW="722065" imgH="1833030" progId="ChemDraw.Document.6.0">
              <p:embed/>
            </p:oleObj>
          </a:graphicData>
        </a:graphic>
      </p:graphicFrame>
      <p:sp>
        <p:nvSpPr>
          <p:cNvPr id="12" name="Arc 11"/>
          <p:cNvSpPr/>
          <p:nvPr/>
        </p:nvSpPr>
        <p:spPr>
          <a:xfrm>
            <a:off x="2880252" y="1437406"/>
            <a:ext cx="1007095" cy="698866"/>
          </a:xfrm>
          <a:prstGeom prst="arc">
            <a:avLst>
              <a:gd name="adj1" fmla="val 11993617"/>
              <a:gd name="adj2" fmla="val 20317329"/>
            </a:avLst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126" y="1122923"/>
            <a:ext cx="36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9901" y="4797339"/>
            <a:ext cx="58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16200000">
            <a:off x="1770953" y="4469366"/>
            <a:ext cx="1699171" cy="1117037"/>
          </a:xfrm>
          <a:prstGeom prst="arc">
            <a:avLst>
              <a:gd name="adj1" fmla="val 11405578"/>
              <a:gd name="adj2" fmla="val 21108615"/>
            </a:avLst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9255" y="6487877"/>
            <a:ext cx="3455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smtClean="0"/>
              <a:t>Pratt et al. </a:t>
            </a:r>
            <a:r>
              <a:rPr lang="de-DE" sz="1400" i="1" dirty="0" smtClean="0"/>
              <a:t>J. Chem. Phys</a:t>
            </a:r>
            <a:r>
              <a:rPr lang="de-DE" sz="1400" dirty="0" smtClean="0"/>
              <a:t>. </a:t>
            </a:r>
            <a:r>
              <a:rPr lang="de-DE" sz="1400" b="1" dirty="0" smtClean="0"/>
              <a:t>2005</a:t>
            </a:r>
            <a:r>
              <a:rPr lang="de-DE" sz="1400" dirty="0" smtClean="0"/>
              <a:t>, 122, 084309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550151" y="370426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50151" y="187546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74151" y="347566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4151" y="210406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83551" y="1875466"/>
            <a:ext cx="990600" cy="2286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5951" y="16354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ESIPT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2918" y="2643634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reverse proton transfer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83551" y="3475666"/>
            <a:ext cx="990600" cy="2286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54951" y="1875466"/>
            <a:ext cx="0" cy="1828800"/>
          </a:xfrm>
          <a:prstGeom prst="straightConnector1">
            <a:avLst/>
          </a:prstGeom>
          <a:ln w="25400">
            <a:solidFill>
              <a:srgbClr val="7030A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9076" y="2524648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absorption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02751" y="2104066"/>
            <a:ext cx="0" cy="1371600"/>
          </a:xfrm>
          <a:prstGeom prst="straightConnector1">
            <a:avLst/>
          </a:prstGeom>
          <a:ln w="25400">
            <a:solidFill>
              <a:srgbClr val="008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7976" y="2523613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emission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43312" y="3188548"/>
            <a:ext cx="1480320" cy="895722"/>
            <a:chOff x="3187373" y="3086948"/>
            <a:chExt cx="1480320" cy="895722"/>
          </a:xfrm>
        </p:grpSpPr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3268644" y="3086948"/>
            <a:ext cx="1399049" cy="793934"/>
          </p:xfrm>
          <a:graphic>
            <a:graphicData uri="http://schemas.openxmlformats.org/presentationml/2006/ole">
              <p:oleObj spid="_x0000_s187394" name="CS ChemDraw Drawing" r:id="rId3" imgW="1968459" imgH="1118340" progId="ChemDraw.Document.6.0">
                <p:embed/>
              </p:oleObj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3187373" y="3251150"/>
              <a:ext cx="731520" cy="73152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28147" y="1344976"/>
            <a:ext cx="1458361" cy="900864"/>
            <a:chOff x="3272208" y="1243376"/>
            <a:chExt cx="1458361" cy="900864"/>
          </a:xfrm>
        </p:grpSpPr>
        <p:graphicFrame>
          <p:nvGraphicFramePr>
            <p:cNvPr id="21" name="Object 19"/>
            <p:cNvGraphicFramePr>
              <a:graphicFrameLocks noChangeAspect="1"/>
            </p:cNvGraphicFramePr>
            <p:nvPr/>
          </p:nvGraphicFramePr>
          <p:xfrm>
            <a:off x="3272208" y="1243376"/>
            <a:ext cx="1398587" cy="793750"/>
          </p:xfrm>
          <a:graphic>
            <a:graphicData uri="http://schemas.openxmlformats.org/presentationml/2006/ole">
              <p:oleObj spid="_x0000_s187395" name="CS ChemDraw Drawing" r:id="rId4" imgW="1968459" imgH="1118340" progId="ChemDraw.Document.6.0">
                <p:embed/>
              </p:oleObj>
            </a:graphicData>
          </a:graphic>
        </p:graphicFrame>
        <p:sp>
          <p:nvSpPr>
            <p:cNvPr id="22" name="Oval 21"/>
            <p:cNvSpPr/>
            <p:nvPr/>
          </p:nvSpPr>
          <p:spPr>
            <a:xfrm>
              <a:off x="3999049" y="1412720"/>
              <a:ext cx="731520" cy="73152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47060" y="1576459"/>
            <a:ext cx="1486575" cy="896209"/>
            <a:chOff x="6991121" y="1474859"/>
            <a:chExt cx="1486575" cy="896209"/>
          </a:xfrm>
        </p:grpSpPr>
        <p:graphicFrame>
          <p:nvGraphicFramePr>
            <p:cNvPr id="24" name="Object 20"/>
            <p:cNvGraphicFramePr>
              <a:graphicFrameLocks noChangeAspect="1"/>
            </p:cNvGraphicFramePr>
            <p:nvPr/>
          </p:nvGraphicFramePr>
          <p:xfrm>
            <a:off x="6991121" y="1474859"/>
            <a:ext cx="1428709" cy="811138"/>
          </p:xfrm>
          <a:graphic>
            <a:graphicData uri="http://schemas.openxmlformats.org/presentationml/2006/ole">
              <p:oleObj spid="_x0000_s187396" name="CS ChemDraw Drawing" r:id="rId5" imgW="1968729" imgH="1118070" progId="ChemDraw.Document.6.0">
                <p:embed/>
              </p:oleObj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7746176" y="1639548"/>
              <a:ext cx="731520" cy="73152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86925" y="2954593"/>
            <a:ext cx="1492395" cy="896209"/>
            <a:chOff x="6930986" y="2852993"/>
            <a:chExt cx="1492395" cy="896209"/>
          </a:xfrm>
        </p:grpSpPr>
        <p:graphicFrame>
          <p:nvGraphicFramePr>
            <p:cNvPr id="27" name="Object 20"/>
            <p:cNvGraphicFramePr>
              <a:graphicFrameLocks noChangeAspect="1"/>
            </p:cNvGraphicFramePr>
            <p:nvPr/>
          </p:nvGraphicFramePr>
          <p:xfrm>
            <a:off x="6994672" y="2852993"/>
            <a:ext cx="1428709" cy="811138"/>
          </p:xfrm>
          <a:graphic>
            <a:graphicData uri="http://schemas.openxmlformats.org/presentationml/2006/ole">
              <p:oleObj spid="_x0000_s187397" name="CS ChemDraw Drawing" r:id="rId6" imgW="1968729" imgH="1118070" progId="ChemDraw.Document.6.0">
                <p:embed/>
              </p:oleObj>
            </a:graphicData>
          </a:graphic>
        </p:graphicFrame>
        <p:sp>
          <p:nvSpPr>
            <p:cNvPr id="28" name="Oval 27"/>
            <p:cNvSpPr/>
            <p:nvPr/>
          </p:nvSpPr>
          <p:spPr>
            <a:xfrm>
              <a:off x="6930986" y="3017682"/>
              <a:ext cx="731520" cy="73152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Structural Change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2493" y="854422"/>
            <a:ext cx="318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Excited State Proton Transfer</a:t>
            </a:r>
            <a:endParaRPr lang="en-US" sz="2000" u="sng" dirty="0"/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2818606" y="4865688"/>
          <a:ext cx="3427413" cy="1390650"/>
        </p:xfrm>
        <a:graphic>
          <a:graphicData uri="http://schemas.openxmlformats.org/presentationml/2006/ole">
            <p:oleObj spid="_x0000_s187398" name="CS ChemDraw Drawing" r:id="rId7" imgW="4263778" imgH="1730970" progId="ChemDraw.Document.6.0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3052553" y="6488668"/>
            <a:ext cx="298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Hanson et al. </a:t>
            </a:r>
            <a:r>
              <a:rPr lang="en-US" sz="1400" i="1" dirty="0" smtClean="0"/>
              <a:t>Org.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</a:t>
            </a:r>
            <a:r>
              <a:rPr lang="en-US" sz="1400" b="1" dirty="0" smtClean="0"/>
              <a:t>2011</a:t>
            </a:r>
            <a:r>
              <a:rPr lang="en-US" sz="1400" dirty="0" smtClean="0"/>
              <a:t>, 13, 1598</a:t>
            </a:r>
            <a:endParaRPr lang="en-US" sz="1400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0119" y="5088386"/>
            <a:ext cx="300037" cy="10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9816" y="5040040"/>
            <a:ext cx="30047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Photochemical Reactions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6993" y="724620"/>
            <a:ext cx="279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Photopolymerization</a:t>
            </a:r>
            <a:endParaRPr lang="en-US" sz="2400" dirty="0"/>
          </a:p>
        </p:txBody>
      </p:sp>
      <p:pic>
        <p:nvPicPr>
          <p:cNvPr id="157707" name="Picture 11" descr="http://geekubator.org/wp-content/uploads/2010/10/2010-10-15_home_made_uv_dlp_3d_pr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19" y="4066464"/>
            <a:ext cx="3484981" cy="2613736"/>
          </a:xfrm>
          <a:prstGeom prst="rect">
            <a:avLst/>
          </a:prstGeom>
          <a:noFill/>
        </p:spPr>
      </p:pic>
      <p:pic>
        <p:nvPicPr>
          <p:cNvPr id="194562" name="Picture 2" descr="This is one of our best prints to date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2247942"/>
            <a:ext cx="4268787" cy="28478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638800" y="5129768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Peachy Printer ($100)</a:t>
            </a:r>
            <a:endParaRPr lang="en-US" dirty="0"/>
          </a:p>
        </p:txBody>
      </p:sp>
      <p:pic>
        <p:nvPicPr>
          <p:cNvPr id="194564" name="Picture 4" descr="http://origin-ars.els-cdn.com/content/image/1-s2.0-S037967790900513X-gr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5" y="1252537"/>
            <a:ext cx="3730625" cy="260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cnx.org/content/m25448/latest/graphic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1167077"/>
            <a:ext cx="5711825" cy="33318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Photochemical Reactions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57701" name="Picture 5" descr="http://img.tomshardware.com/us/2007/04/25/semiconductor_production_101/photolithogra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0" y="4814888"/>
            <a:ext cx="4048125" cy="1828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362893" y="724620"/>
            <a:ext cx="2346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Photolithography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73" y="1738244"/>
            <a:ext cx="3379627" cy="17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Photochemical Reactions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893" y="724620"/>
            <a:ext cx="261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Photoisomerization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547" y="3595688"/>
            <a:ext cx="3955302" cy="2390977"/>
            <a:chOff x="3728925" y="3528811"/>
            <a:chExt cx="4831769" cy="29208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459248" y="3528811"/>
            <a:ext cx="1923293" cy="2296799"/>
          </p:xfrm>
          <a:graphic>
            <a:graphicData uri="http://schemas.openxmlformats.org/presentationml/2006/ole">
              <p:oleObj spid="_x0000_s210947" name="CS ChemDraw Drawing" r:id="rId5" imgW="2354209" imgH="2811510" progId="ChemDraw.Document.6.0">
                <p:embed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3728925" y="3906479"/>
            <a:ext cx="1886263" cy="1904069"/>
          </p:xfrm>
          <a:graphic>
            <a:graphicData uri="http://schemas.openxmlformats.org/presentationml/2006/ole">
              <p:oleObj spid="_x0000_s210948" name="CS ChemDraw Drawing" r:id="rId6" imgW="2354209" imgH="2377080" progId="ChemDraw.Document.6.0">
                <p:embed/>
              </p:oleObj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>
              <a:off x="5785830" y="4925353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29847" y="4462718"/>
              <a:ext cx="600042" cy="45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h</a:t>
              </a:r>
              <a:r>
                <a:rPr lang="en-US" sz="1400" dirty="0" err="1" smtClean="0">
                  <a:latin typeface="Symbol" pitchFamily="18" charset="2"/>
                </a:rPr>
                <a:t>n</a:t>
              </a:r>
              <a:endParaRPr lang="en-US" sz="1400" dirty="0">
                <a:latin typeface="Symbol" pitchFamily="18" charset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66441" y="5906942"/>
              <a:ext cx="2094459" cy="5426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Ground State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6249" y="5906942"/>
              <a:ext cx="2034445" cy="5426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Excited State</a:t>
              </a:r>
              <a:endParaRPr lang="en-US" dirty="0"/>
            </a:p>
          </p:txBody>
        </p:sp>
      </p:grpSp>
      <p:pic>
        <p:nvPicPr>
          <p:cNvPr id="210950" name="Picture 6" descr="http://cdn.physorg.com/newman/gfx/news/hires/Cliffffffboard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013" y="3392488"/>
            <a:ext cx="4499829" cy="2944812"/>
          </a:xfrm>
          <a:prstGeom prst="rect">
            <a:avLst/>
          </a:prstGeom>
          <a:noFill/>
        </p:spPr>
      </p:pic>
      <p:pic>
        <p:nvPicPr>
          <p:cNvPr id="210952" name="Picture 8" descr="http://www.molsci.ucla.edu/source_mat/chem_vis/resources/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9013" y="1216377"/>
            <a:ext cx="4064000" cy="180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Photochemical Reactions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6093" y="724620"/>
            <a:ext cx="2002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Photoswitches</a:t>
            </a:r>
            <a:endParaRPr lang="en-US" sz="2400" dirty="0"/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922" y="3758844"/>
            <a:ext cx="5260181" cy="19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62679" y="5706638"/>
            <a:ext cx="5164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i="1" dirty="0" smtClean="0"/>
              <a:t>J. Am. Chem. Soc.</a:t>
            </a:r>
            <a:r>
              <a:rPr lang="de-DE" sz="1600" dirty="0" smtClean="0"/>
              <a:t>, 2013, 135 (16), pp 5974–5977</a:t>
            </a:r>
            <a:endParaRPr lang="en-US" sz="1600" dirty="0"/>
          </a:p>
        </p:txBody>
      </p:sp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79" y="1657701"/>
            <a:ext cx="4267200" cy="14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2971" y="1657700"/>
            <a:ext cx="3374130" cy="13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5601742" y="1845824"/>
            <a:ext cx="251249" cy="1749656"/>
            <a:chOff x="3004911" y="1066141"/>
            <a:chExt cx="251249" cy="174965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55650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13" name="Isosceles Triangle 12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65679" y="1708954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5189" y="4087329"/>
            <a:ext cx="25330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Processes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0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  <a:p>
            <a:pPr algn="ctr"/>
            <a:r>
              <a:rPr lang="en-US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0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Photochemistry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161573" y="3618415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085373" y="1856521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704373" y="3414060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06230" y="155172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3090026" y="1395573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710882" y="117998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92280" y="1430169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89644" y="1426453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63157" y="1902248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1695283" y="1117900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00189" y="2315441"/>
            <a:ext cx="3796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E</a:t>
            </a:r>
            <a:endParaRPr lang="en-US" sz="2000" b="1" i="0" dirty="0"/>
          </a:p>
        </p:txBody>
      </p:sp>
      <p:grpSp>
        <p:nvGrpSpPr>
          <p:cNvPr id="3" name="Group 26"/>
          <p:cNvGrpSpPr/>
          <p:nvPr/>
        </p:nvGrpSpPr>
        <p:grpSpPr>
          <a:xfrm>
            <a:off x="3810114" y="1827238"/>
            <a:ext cx="240101" cy="1771959"/>
            <a:chOff x="2904550" y="1724063"/>
            <a:chExt cx="240101" cy="1771959"/>
          </a:xfrm>
        </p:grpSpPr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55651" name="CS ChemDraw Drawing" r:id="rId5" imgW="118318" imgH="688500" progId="ChemDraw.Document.6.0">
                <p:embed/>
              </p:oleObj>
            </a:graphicData>
          </a:graphic>
        </p:graphicFrame>
        <p:sp>
          <p:nvSpPr>
            <p:cNvPr id="29" name="Isosceles Triangle 28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4988514" y="2533028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993167" y="2072080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561827" y="235976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566479" y="187879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633780" y="1879936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155144" y="2556454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250817" y="2578750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09600" y="1555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“Complete”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Jablonski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>
                <a:solidFill>
                  <a:schemeClr val="tx2"/>
                </a:solidFill>
              </a:rPr>
              <a:t>Diagram</a:t>
            </a:r>
          </a:p>
        </p:txBody>
      </p:sp>
      <p:cxnSp>
        <p:nvCxnSpPr>
          <p:cNvPr id="42" name="Straight Arrow Connector 41"/>
          <p:cNvCxnSpPr>
            <a:endCxn id="30" idx="1"/>
          </p:cNvCxnSpPr>
          <p:nvPr/>
        </p:nvCxnSpPr>
        <p:spPr>
          <a:xfrm flipH="1" flipV="1">
            <a:off x="6535919" y="2533028"/>
            <a:ext cx="515390" cy="122030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37078" y="2338522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Product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2" name="Straight Arrow Connector 51"/>
          <p:cNvCxnSpPr>
            <a:stCxn id="56" idx="1"/>
          </p:cNvCxnSpPr>
          <p:nvPr/>
        </p:nvCxnSpPr>
        <p:spPr>
          <a:xfrm flipV="1">
            <a:off x="2646488" y="1857619"/>
            <a:ext cx="419561" cy="76199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25622" y="1619594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Product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7045500" y="2663177"/>
            <a:ext cx="813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1833144" y="1933818"/>
            <a:ext cx="813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86052" y="4094257"/>
            <a:ext cx="422141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Measurement Technique</a:t>
            </a:r>
          </a:p>
          <a:p>
            <a:pPr algn="ctr">
              <a:spcAft>
                <a:spcPts val="15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Absorption Spectroscopy</a:t>
            </a:r>
          </a:p>
          <a:p>
            <a:pPr algn="ctr">
              <a:spcAft>
                <a:spcPts val="150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Fluorescence Spectroscopy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15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Transient Absorption Spectroscopy </a:t>
            </a:r>
          </a:p>
          <a:p>
            <a:pPr algn="ctr">
              <a:spcAft>
                <a:spcPts val="15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Solar Cell Testing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649330" y="4603157"/>
            <a:ext cx="2646570" cy="1974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>
            <a:off x="3067050" y="4800600"/>
            <a:ext cx="400050" cy="8763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506580" y="5231807"/>
            <a:ext cx="1579770" cy="640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>
            <a:off x="3067050" y="5715000"/>
            <a:ext cx="400050" cy="8763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3417680" y="5775960"/>
            <a:ext cx="1344820" cy="370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Other Excitations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5170" name="Picture 2" descr="http://ak8.picdn.net/shutterstock/videos/1265707/preview/stock-footage-blacksmith-shaping-a-horsesh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7" y="1436108"/>
            <a:ext cx="3342984" cy="1872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88336" y="809396"/>
            <a:ext cx="2508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Thermal Excitation</a:t>
            </a:r>
            <a:endParaRPr lang="en-US" sz="2400" dirty="0"/>
          </a:p>
        </p:txBody>
      </p:sp>
      <p:pic>
        <p:nvPicPr>
          <p:cNvPr id="194562" name="Picture 2" descr="http://3.bp.blogspot.com/-yhBz5SyY_Z8/UIW0X3JUCbI/AAAAAAAADWE/NelktrdMgno/s1600/HILBERT_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6" y="3836988"/>
            <a:ext cx="3769124" cy="2514600"/>
          </a:xfrm>
          <a:prstGeom prst="rect">
            <a:avLst/>
          </a:prstGeom>
          <a:noFill/>
        </p:spPr>
      </p:pic>
      <p:pic>
        <p:nvPicPr>
          <p:cNvPr id="194564" name="Picture 4" descr="http://images.wisegeek.com/light-bul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13" y="1219200"/>
            <a:ext cx="3257935" cy="2351088"/>
          </a:xfrm>
          <a:prstGeom prst="rect">
            <a:avLst/>
          </a:prstGeom>
          <a:noFill/>
        </p:spPr>
      </p:pic>
      <p:pic>
        <p:nvPicPr>
          <p:cNvPr id="194566" name="Picture 6" descr="https://encrypted-tbn1.gstatic.com/images?q=tbn:ANd9GcSWC5K6xE7YAbMvwINzhM2g3s-gnVroo9-Xh8EYiIbUvxfMbtUzg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7413" y="3724275"/>
            <a:ext cx="4167187" cy="270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199544" y="1014287"/>
          <a:ext cx="1727202" cy="1725806"/>
        </p:xfrm>
        <a:graphic>
          <a:graphicData uri="http://schemas.openxmlformats.org/presentationml/2006/ole">
            <p:oleObj spid="_x0000_s1029" name="CS ChemDraw Drawing" r:id="rId4" imgW="1962516" imgH="1961010" progId="ChemDraw.Document.6.0">
              <p:embed/>
            </p:oleObj>
          </a:graphicData>
        </a:graphic>
      </p:graphicFrame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Hydrogen </a:t>
            </a:r>
            <a:r>
              <a:rPr lang="en-US" sz="3200" b="1" u="sng" dirty="0" smtClean="0">
                <a:solidFill>
                  <a:schemeClr val="tx2"/>
                </a:solidFill>
              </a:rPr>
              <a:t>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265227" name="Object 11"/>
          <p:cNvGraphicFramePr>
            <a:graphicFrameLocks noChangeAspect="1"/>
          </p:cNvGraphicFramePr>
          <p:nvPr/>
        </p:nvGraphicFramePr>
        <p:xfrm>
          <a:off x="5789612" y="2133600"/>
          <a:ext cx="3201988" cy="3733800"/>
        </p:xfrm>
        <a:graphic>
          <a:graphicData uri="http://schemas.openxmlformats.org/presentationml/2006/ole">
            <p:oleObj spid="_x0000_s1028" name="CS ChemDraw Drawing" r:id="rId5" imgW="2093261" imgH="2440929" progId="ChemDraw.Document.6.0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1308" y="489297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2" name="Freeform 97"/>
          <p:cNvSpPr>
            <a:spLocks noChangeAspect="1"/>
          </p:cNvSpPr>
          <p:nvPr/>
        </p:nvSpPr>
        <p:spPr bwMode="auto">
          <a:xfrm rot="2504067" flipH="1">
            <a:off x="974697" y="1217364"/>
            <a:ext cx="1228388" cy="23134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68316" y="1818409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680981" y="1018309"/>
          <a:ext cx="1729219" cy="1729219"/>
        </p:xfrm>
        <a:graphic>
          <a:graphicData uri="http://schemas.openxmlformats.org/presentationml/2006/ole">
            <p:oleObj spid="_x0000_s1030" name="CS ChemDraw Drawing" r:id="rId6" imgW="1961165" imgH="1961010" progId="ChemDraw.Document.6.0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799586" y="3059113"/>
          <a:ext cx="539432" cy="3080756"/>
        </p:xfrm>
        <a:graphic>
          <a:graphicData uri="http://schemas.openxmlformats.org/presentationml/2006/ole">
            <p:oleObj spid="_x0000_s1032" name="CS ChemDraw Drawing" r:id="rId7" imgW="427891" imgH="2448630" progId="ChemDraw.Document.6.0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1358590" y="6241534"/>
            <a:ext cx="142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314186" y="3060383"/>
          <a:ext cx="540490" cy="2842577"/>
        </p:xfrm>
        <a:graphic>
          <a:graphicData uri="http://schemas.openxmlformats.org/presentationml/2006/ole">
            <p:oleObj spid="_x0000_s1033" name="CS ChemDraw Drawing" r:id="rId8" imgW="427891" imgH="2255040" progId="ChemDraw.Document.6.0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3873190" y="6241534"/>
            <a:ext cx="138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Excited State</a:t>
            </a:r>
            <a:endParaRPr lang="en-US" dirty="0"/>
          </a:p>
        </p:txBody>
      </p:sp>
      <p:sp>
        <p:nvSpPr>
          <p:cNvPr id="24" name="Freeform 97"/>
          <p:cNvSpPr>
            <a:spLocks noChangeAspect="1"/>
          </p:cNvSpPr>
          <p:nvPr/>
        </p:nvSpPr>
        <p:spPr bwMode="auto">
          <a:xfrm rot="2504067" flipH="1">
            <a:off x="911820" y="5342324"/>
            <a:ext cx="1228388" cy="23134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6431" y="4817457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06458" y="2895600"/>
            <a:ext cx="0" cy="3276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3872" y="4343400"/>
            <a:ext cx="82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99510" y="4876800"/>
            <a:ext cx="5818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/>
      <p:bldP spid="23" grpId="0"/>
      <p:bldP spid="24" grpId="0" animBg="1"/>
      <p:bldP spid="25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 descr="http://www.chemistry-blog.com/wp-content/uploads/2013/07/GSCol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713" y="3735388"/>
            <a:ext cx="4389372" cy="2885606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Other Excitations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35172" name="Picture 4" descr="http://images.wisegeek.com/glowing-jelly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9045"/>
            <a:ext cx="3003480" cy="2061796"/>
          </a:xfrm>
          <a:prstGeom prst="rect">
            <a:avLst/>
          </a:prstGeom>
          <a:noFill/>
        </p:spPr>
      </p:pic>
      <p:pic>
        <p:nvPicPr>
          <p:cNvPr id="135174" name="Picture 6" descr="https://lh4.googleusercontent.com/-NGr2Xm1iQ5E/TrVunFn2P_I/AAAAAAAAABU/yiSBvxftVSg/s0/glow_sti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1" y="850900"/>
            <a:ext cx="1727532" cy="243682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237536" y="809396"/>
            <a:ext cx="2611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Chemical Excitation</a:t>
            </a:r>
            <a:endParaRPr lang="en-US" sz="2400" dirty="0"/>
          </a:p>
        </p:txBody>
      </p:sp>
      <p:pic>
        <p:nvPicPr>
          <p:cNvPr id="202754" name="Picture 2" descr="http://www.gotothesweetspot.com/kiteboard/wp-content/uploads/2013/03/bio-splash-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1" y="1365250"/>
            <a:ext cx="2876550" cy="1917700"/>
          </a:xfrm>
          <a:prstGeom prst="rect">
            <a:avLst/>
          </a:prstGeom>
          <a:noFill/>
        </p:spPr>
      </p:pic>
      <p:pic>
        <p:nvPicPr>
          <p:cNvPr id="202756" name="Picture 4" descr="GlowSti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596" y="3662361"/>
            <a:ext cx="3776703" cy="285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Other Excitations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35178" name="Picture 10" descr="http://emerald.physics.unc.edu/about/labs/content/techresource/images/sonolum.luminol.h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207923"/>
            <a:ext cx="4239494" cy="282633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275636" y="809396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Sonoluminescence</a:t>
            </a:r>
            <a:endParaRPr lang="en-US" sz="2400" dirty="0"/>
          </a:p>
        </p:txBody>
      </p:sp>
      <p:pic>
        <p:nvPicPr>
          <p:cNvPr id="200706" name="Picture 2" descr="http://upload.wikimedia.org/wikipedia/commons/thumb/2/2a/Sonoluminescence_Setup.png/400px-Sonoluminescence_Set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953816"/>
            <a:ext cx="4378325" cy="328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Other Excitations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110" y="2396849"/>
            <a:ext cx="1777422" cy="23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805922" y="4692655"/>
            <a:ext cx="21307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2008</a:t>
            </a:r>
            <a:r>
              <a:rPr lang="en-US" sz="1200" dirty="0"/>
              <a:t>, 455, 1089–1092.</a:t>
            </a:r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681" y="2389765"/>
            <a:ext cx="1540163" cy="23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16900" y="6356350"/>
            <a:ext cx="4699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29415" y="774700"/>
            <a:ext cx="343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dirty="0" err="1" smtClean="0"/>
              <a:t>Tribo</a:t>
            </a:r>
            <a:r>
              <a:rPr lang="en-US" sz="2400" dirty="0" smtClean="0"/>
              <a:t>/</a:t>
            </a:r>
            <a:r>
              <a:rPr lang="en-US" sz="2400" dirty="0" err="1" smtClean="0"/>
              <a:t>Fractoluminescence</a:t>
            </a:r>
            <a:endParaRPr lang="en-US" sz="2400" dirty="0"/>
          </a:p>
        </p:txBody>
      </p:sp>
      <p:pic>
        <p:nvPicPr>
          <p:cNvPr id="204802" name="Picture 2" descr="http://www.rockhoundingar.com/_images/trib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75" y="1316829"/>
            <a:ext cx="2651126" cy="2253459"/>
          </a:xfrm>
          <a:prstGeom prst="rect">
            <a:avLst/>
          </a:prstGeom>
          <a:noFill/>
        </p:spPr>
      </p:pic>
      <p:pic>
        <p:nvPicPr>
          <p:cNvPr id="204804" name="Picture 4" descr="Triboluminesc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5100" y="3752399"/>
            <a:ext cx="1916113" cy="2876884"/>
          </a:xfrm>
          <a:prstGeom prst="rect">
            <a:avLst/>
          </a:prstGeom>
          <a:noFill/>
        </p:spPr>
      </p:pic>
      <p:pic>
        <p:nvPicPr>
          <p:cNvPr id="204806" name="Picture 6" descr="http://www.candyfavorites.com/blog/wp-content/uploads/l_life_savers_wintogre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41" y="4406900"/>
            <a:ext cx="2498681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Other Excitations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35176" name="Picture 8" descr="http://www.broccolicity.com/wp-content/uploads/2013/03/url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166" y="1451264"/>
            <a:ext cx="2866734" cy="286673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107786" y="844808"/>
            <a:ext cx="2873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 smtClean="0"/>
              <a:t>Electroluminescence</a:t>
            </a:r>
            <a:endParaRPr lang="en-US" sz="2400" dirty="0"/>
          </a:p>
        </p:txBody>
      </p:sp>
      <p:pic>
        <p:nvPicPr>
          <p:cNvPr id="206850" name="Picture 2" descr="http://www.sony.net/SonyInfo/technology/technology/theme/8ido18000001r2by-img/8ido18000001r2k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113" y="1423703"/>
            <a:ext cx="4263804" cy="2896169"/>
          </a:xfrm>
          <a:prstGeom prst="rect">
            <a:avLst/>
          </a:prstGeom>
          <a:noFill/>
        </p:spPr>
      </p:pic>
      <p:pic>
        <p:nvPicPr>
          <p:cNvPr id="206852" name="Picture 4" descr="http://upload.wikimedia.org/wikipedia/commons/1/12/Ecran_oled_flexi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231" y="4711701"/>
            <a:ext cx="6490219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567-77F0-46C6-9EED-0E69E95CC2F7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601091" name="Object 3"/>
          <p:cNvGraphicFramePr>
            <a:graphicFrameLocks noChangeAspect="1"/>
          </p:cNvGraphicFramePr>
          <p:nvPr/>
        </p:nvGraphicFramePr>
        <p:xfrm>
          <a:off x="582887" y="1465067"/>
          <a:ext cx="1524000" cy="2735263"/>
        </p:xfrm>
        <a:graphic>
          <a:graphicData uri="http://schemas.openxmlformats.org/presentationml/2006/ole">
            <p:oleObj spid="_x0000_s166914" name="CS ChemDraw Drawing" r:id="rId3" imgW="1118160" imgH="2009160" progId="ChemDraw.Document.6.0">
              <p:embed/>
            </p:oleObj>
          </a:graphicData>
        </a:graphic>
      </p:graphicFrame>
      <p:pic>
        <p:nvPicPr>
          <p:cNvPr id="601092" name="Picture 4" descr="flag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87" y="4436867"/>
            <a:ext cx="1428750" cy="742950"/>
          </a:xfrm>
          <a:prstGeom prst="rect">
            <a:avLst/>
          </a:prstGeom>
          <a:noFill/>
        </p:spPr>
      </p:pic>
      <p:graphicFrame>
        <p:nvGraphicFramePr>
          <p:cNvPr id="601093" name="Object 5"/>
          <p:cNvGraphicFramePr>
            <a:graphicFrameLocks noChangeAspect="1"/>
          </p:cNvGraphicFramePr>
          <p:nvPr/>
        </p:nvGraphicFramePr>
        <p:xfrm>
          <a:off x="2640287" y="2379467"/>
          <a:ext cx="2844800" cy="1803400"/>
        </p:xfrm>
        <a:graphic>
          <a:graphicData uri="http://schemas.openxmlformats.org/presentationml/2006/ole">
            <p:oleObj spid="_x0000_s166915" name="CS ChemDraw Drawing" r:id="rId5" imgW="1926360" imgH="1219680" progId="ChemDraw.Document.6.0">
              <p:embed/>
            </p:oleObj>
          </a:graphicData>
        </a:graphic>
      </p:graphicFrame>
      <p:sp>
        <p:nvSpPr>
          <p:cNvPr id="601094" name="Rectangle 6"/>
          <p:cNvSpPr>
            <a:spLocks noChangeArrowheads="1"/>
          </p:cNvSpPr>
          <p:nvPr/>
        </p:nvSpPr>
        <p:spPr bwMode="auto">
          <a:xfrm>
            <a:off x="3630887" y="4360667"/>
            <a:ext cx="10668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1095" name="Object 7"/>
          <p:cNvGraphicFramePr>
            <a:graphicFrameLocks noChangeAspect="1"/>
          </p:cNvGraphicFramePr>
          <p:nvPr/>
        </p:nvGraphicFramePr>
        <p:xfrm>
          <a:off x="5688287" y="1922267"/>
          <a:ext cx="3276600" cy="2192338"/>
        </p:xfrm>
        <a:graphic>
          <a:graphicData uri="http://schemas.openxmlformats.org/presentationml/2006/ole">
            <p:oleObj spid="_x0000_s166916" name="CS ChemDraw Drawing" r:id="rId6" imgW="2301480" imgH="1538640" progId="ChemDraw.Document.6.0">
              <p:embed/>
            </p:oleObj>
          </a:graphicData>
        </a:graphic>
      </p:graphicFrame>
      <p:pic>
        <p:nvPicPr>
          <p:cNvPr id="601096" name="Picture 8" descr="chee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2687" y="4284467"/>
            <a:ext cx="1428750" cy="11049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Dye Structure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0402-89DB-4748-B412-51BD32C5E967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602114" name="Group 2"/>
          <p:cNvGraphicFramePr>
            <a:graphicFrameLocks noGrp="1"/>
          </p:cNvGraphicFramePr>
          <p:nvPr/>
        </p:nvGraphicFramePr>
        <p:xfrm>
          <a:off x="152400" y="756512"/>
          <a:ext cx="8763000" cy="59436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208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</a:rPr>
                        <a:t>Bright Blue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Common Food Uses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Beverages, dairy products, powders, jellies, confections, condiments, icing.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Royal Blue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Common Food Uses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Baked goods, cereals, snack foods, ice-cream, confections, cherries.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Orange-red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Common Food Uses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Gelatins, puddings, dairy products, confections, beverages, condiments.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Lemon-yellow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Common Food Uses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Custards, beverages, ice-cream, confections, preserves, cereals.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Orange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Common Food Uses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Cereals, baked goods, snack foods, ice-cream, beverages, dessert powders, confections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2135" name="Picture 23" descr="122_Experiment_1_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2057400" cy="1057275"/>
          </a:xfrm>
          <a:prstGeom prst="rect">
            <a:avLst/>
          </a:prstGeom>
          <a:noFill/>
        </p:spPr>
      </p:pic>
      <p:pic>
        <p:nvPicPr>
          <p:cNvPr id="602136" name="Picture 24" descr="122_Experiment_1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562600"/>
            <a:ext cx="2057400" cy="1057275"/>
          </a:xfrm>
          <a:prstGeom prst="rect">
            <a:avLst/>
          </a:prstGeom>
          <a:noFill/>
        </p:spPr>
      </p:pic>
      <p:pic>
        <p:nvPicPr>
          <p:cNvPr id="602137" name="Picture 25" descr="122_Experiment_1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76400"/>
            <a:ext cx="2647950" cy="1095375"/>
          </a:xfrm>
          <a:prstGeom prst="rect">
            <a:avLst/>
          </a:prstGeom>
          <a:noFill/>
        </p:spPr>
      </p:pic>
      <p:pic>
        <p:nvPicPr>
          <p:cNvPr id="602138" name="Picture 26" descr="122_Experiment_1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752600"/>
            <a:ext cx="2409825" cy="933450"/>
          </a:xfrm>
          <a:prstGeom prst="rect">
            <a:avLst/>
          </a:prstGeom>
          <a:noFill/>
        </p:spPr>
      </p:pic>
      <p:pic>
        <p:nvPicPr>
          <p:cNvPr id="602139" name="Picture 27" descr="122_Experiment_1_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733800"/>
            <a:ext cx="2790825" cy="9906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Dye Structure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Molecular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Photophysics</a:t>
            </a:r>
            <a:r>
              <a:rPr lang="en-US" sz="3200" b="1" u="sng" dirty="0" smtClean="0">
                <a:solidFill>
                  <a:schemeClr val="tx2"/>
                </a:solidFill>
              </a:rPr>
              <a:t>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52690" y="1680050"/>
            <a:ext cx="2633159" cy="6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6880" y="3883973"/>
            <a:ext cx="3373120" cy="2821627"/>
          </a:xfrm>
          <a:prstGeom prst="rect">
            <a:avLst/>
          </a:prstGeom>
          <a:noFill/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990600" y="4724400"/>
          <a:ext cx="2133600" cy="914400"/>
        </p:xfrm>
        <a:graphic>
          <a:graphicData uri="http://schemas.openxmlformats.org/presentationml/2006/ole">
            <p:oleObj spid="_x0000_s30723" name="Equation" r:id="rId6" imgW="1129810" imgH="482391" progId="">
              <p:embed/>
            </p:oleObj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Hydrogen </a:t>
            </a:r>
            <a:r>
              <a:rPr lang="en-US" sz="3200" b="1" u="sng" dirty="0" smtClean="0">
                <a:solidFill>
                  <a:schemeClr val="tx2"/>
                </a:solidFill>
              </a:rPr>
              <a:t>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16200000">
            <a:off x="2738121" y="1495240"/>
            <a:ext cx="1752600" cy="980440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400" y="294132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“white” light 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28240" y="2949628"/>
            <a:ext cx="24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Hydrogen Sample</a:t>
            </a:r>
            <a:endParaRPr lang="en-US" dirty="0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185360"/>
            <a:ext cx="2286000" cy="16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7239000" y="728160"/>
            <a:ext cx="10668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39000" y="2252160"/>
            <a:ext cx="1066800" cy="1066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25909" y="294962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Prism</a:t>
            </a:r>
            <a:endParaRPr lang="en-US" dirty="0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flipH="1">
            <a:off x="2673656" y="2130856"/>
            <a:ext cx="1963420" cy="23134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762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1320" y="3352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Line Spectrum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1143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4197588"/>
            <a:ext cx="24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/>
              <a:t>Rydberg</a:t>
            </a:r>
            <a:r>
              <a:rPr lang="en-US" u="sng" dirty="0" smtClean="0"/>
              <a:t> Formula</a:t>
            </a:r>
            <a:endParaRPr lang="en-US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18288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19500" y="1524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22098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14700" y="16002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1143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57600" y="24384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26" name="Litebulb"/>
          <p:cNvSpPr>
            <a:spLocks noEditPoints="1" noChangeArrowheads="1"/>
          </p:cNvSpPr>
          <p:nvPr/>
        </p:nvSpPr>
        <p:spPr bwMode="auto">
          <a:xfrm>
            <a:off x="969054" y="1343861"/>
            <a:ext cx="999445" cy="149916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239000" y="2188660"/>
            <a:ext cx="1066800" cy="516440"/>
          </a:xfrm>
          <a:prstGeom prst="straightConnector1">
            <a:avLst/>
          </a:prstGeom>
          <a:ln w="28575">
            <a:solidFill>
              <a:srgbClr val="00A8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13600" y="2112460"/>
            <a:ext cx="1092200" cy="1989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239000" y="1638300"/>
            <a:ext cx="1079500" cy="39796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8" grpId="0" animBg="1"/>
      <p:bldP spid="29" grpId="0"/>
      <p:bldP spid="31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369" y="2104768"/>
            <a:ext cx="7943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3360" y="15382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e</a:t>
            </a:r>
            <a:r>
              <a:rPr lang="en-US" baseline="30000" dirty="0"/>
              <a:t>-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160" y="3138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80 e</a:t>
            </a:r>
            <a:r>
              <a:rPr lang="en-US" baseline="30000" dirty="0"/>
              <a:t>-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7160" y="2362200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10 e</a:t>
            </a:r>
            <a:r>
              <a:rPr lang="en-US" baseline="30000" dirty="0"/>
              <a:t>-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Increasing Complexity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183640" y="4028758"/>
          <a:ext cx="2112963" cy="2290762"/>
        </p:xfrm>
        <a:graphic>
          <a:graphicData uri="http://schemas.openxmlformats.org/presentationml/2006/ole">
            <p:oleObj spid="_x0000_s32772" name="CS ChemDraw Drawing" r:id="rId4" imgW="1690068" imgH="1832800" progId="ChemDraw.Document.6.0">
              <p:embed/>
            </p:oleObj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1760" y="4922838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250 e</a:t>
            </a:r>
            <a:r>
              <a:rPr lang="en-US" sz="2400" baseline="30000" dirty="0" smtClean="0"/>
              <a:t>-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41040" y="4185920"/>
            <a:ext cx="590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Atomic Transitions </a:t>
            </a:r>
          </a:p>
          <a:p>
            <a:pPr algn="ctr"/>
            <a:r>
              <a:rPr lang="en-US" sz="2400" dirty="0" smtClean="0"/>
              <a:t>(movement of electrons) </a:t>
            </a:r>
          </a:p>
          <a:p>
            <a:pPr algn="ctr"/>
            <a:r>
              <a:rPr lang="en-US" sz="2400" dirty="0" smtClean="0"/>
              <a:t>+ </a:t>
            </a:r>
          </a:p>
          <a:p>
            <a:pPr algn="ctr"/>
            <a:r>
              <a:rPr lang="en-US" sz="2400" dirty="0" smtClean="0"/>
              <a:t>Molecular Transitions</a:t>
            </a:r>
          </a:p>
          <a:p>
            <a:pPr algn="ctr"/>
            <a:r>
              <a:rPr lang="en-US" sz="2400" dirty="0" smtClean="0"/>
              <a:t>(movement of electron density)</a:t>
            </a:r>
            <a:endParaRPr lang="en-US" sz="24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32" y="1149857"/>
            <a:ext cx="7943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556217" y="3862936"/>
          <a:ext cx="2112963" cy="2290762"/>
        </p:xfrm>
        <a:graphic>
          <a:graphicData uri="http://schemas.openxmlformats.org/presentationml/2006/ole">
            <p:oleObj spid="_x0000_s33794" name="CS ChemDraw Drawing" r:id="rId3" imgW="1690068" imgH="1832800" progId="ChemDraw.Document.6.0">
              <p:embed/>
            </p:oleObj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2094554" y="1053747"/>
          <a:ext cx="1727202" cy="1725806"/>
        </p:xfrm>
        <a:graphic>
          <a:graphicData uri="http://schemas.openxmlformats.org/presentationml/2006/ole">
            <p:oleObj spid="_x0000_s33802" name="CS ChemDraw Drawing" r:id="rId4" imgW="1962516" imgH="1961010" progId="ChemDraw.Document.6.0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17417" y="618909"/>
            <a:ext cx="11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43" name="Freeform 97"/>
          <p:cNvSpPr>
            <a:spLocks noChangeAspect="1"/>
          </p:cNvSpPr>
          <p:nvPr/>
        </p:nvSpPr>
        <p:spPr bwMode="auto">
          <a:xfrm rot="2504067" flipH="1">
            <a:off x="1908344" y="1256824"/>
            <a:ext cx="1228388" cy="23134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030753" y="1857869"/>
            <a:ext cx="940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5181304" y="1057769"/>
          <a:ext cx="1729219" cy="1729219"/>
        </p:xfrm>
        <a:graphic>
          <a:graphicData uri="http://schemas.openxmlformats.org/presentationml/2006/ole">
            <p:oleObj spid="_x0000_s33803" name="CS ChemDraw Drawing" r:id="rId5" imgW="1961165" imgH="1961010" progId="ChemDraw.Document.6.0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786946" y="2778999"/>
            <a:ext cx="351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Atomic Transitions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28603" y="4998170"/>
            <a:ext cx="9941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5400000">
            <a:off x="812043" y="4302224"/>
            <a:ext cx="2480033" cy="1408035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80304" y="3347086"/>
            <a:ext cx="11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49" name="Freeform 97"/>
          <p:cNvSpPr>
            <a:spLocks noChangeAspect="1"/>
          </p:cNvSpPr>
          <p:nvPr/>
        </p:nvSpPr>
        <p:spPr bwMode="auto">
          <a:xfrm rot="2871085" flipH="1">
            <a:off x="690928" y="4203942"/>
            <a:ext cx="1228388" cy="23134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5353338" y="3860790"/>
          <a:ext cx="2112963" cy="2290762"/>
        </p:xfrm>
        <a:graphic>
          <a:graphicData uri="http://schemas.openxmlformats.org/presentationml/2006/ole">
            <p:oleObj spid="_x0000_s33804" name="CS ChemDraw Drawing" r:id="rId6" imgW="1690068" imgH="1832800" progId="ChemDraw.Document.6.0">
              <p:embed/>
            </p:oleObj>
          </a:graphicData>
        </a:graphic>
      </p:graphicFrame>
      <p:sp>
        <p:nvSpPr>
          <p:cNvPr id="51" name="Oval 50"/>
          <p:cNvSpPr/>
          <p:nvPr/>
        </p:nvSpPr>
        <p:spPr>
          <a:xfrm rot="5400000">
            <a:off x="6172473" y="4159636"/>
            <a:ext cx="1248756" cy="1680640"/>
          </a:xfrm>
          <a:prstGeom prst="ellipse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88017" y="6279909"/>
            <a:ext cx="351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Molecular Transitions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935083" y="1415254"/>
            <a:ext cx="11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73720" y="4502494"/>
            <a:ext cx="11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  <p:bldP spid="49" grpId="0" animBg="1"/>
      <p:bldP spid="51" grpId="0" animBg="1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698157" y="3858495"/>
          <a:ext cx="1209473" cy="1236652"/>
        </p:xfrm>
        <a:graphic>
          <a:graphicData uri="http://schemas.openxmlformats.org/presentationml/2006/ole">
            <p:oleObj spid="_x0000_s47112" name="CS ChemDraw Drawing" r:id="rId4" imgW="848488" imgH="866700" progId="ChemDraw.Document.6.0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978974" y="3884253"/>
          <a:ext cx="1308655" cy="1177142"/>
        </p:xfrm>
        <a:graphic>
          <a:graphicData uri="http://schemas.openxmlformats.org/presentationml/2006/ole">
            <p:oleObj spid="_x0000_s47111" name="CS ChemDraw Drawing" r:id="rId5" imgW="964375" imgH="86697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853DF4-0E5D-4B0F-934B-9E335D8A46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065" y="5131728"/>
            <a:ext cx="208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8000"/>
                </a:solidFill>
              </a:rPr>
              <a:t>σ</a:t>
            </a:r>
            <a:r>
              <a:rPr lang="en-US" sz="2800" dirty="0" smtClean="0">
                <a:solidFill>
                  <a:srgbClr val="008000"/>
                </a:solidFill>
              </a:rPr>
              <a:t> -</a:t>
            </a:r>
            <a:r>
              <a:rPr lang="el-GR" sz="2800" dirty="0" smtClean="0">
                <a:solidFill>
                  <a:srgbClr val="008000"/>
                </a:solidFill>
              </a:rPr>
              <a:t> σ</a:t>
            </a:r>
            <a:r>
              <a:rPr lang="en-US" sz="2800" dirty="0" smtClean="0">
                <a:solidFill>
                  <a:srgbClr val="008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&lt; 150 nm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7623" y="5122203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-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200 - 800 nm</a:t>
            </a:r>
            <a:endParaRPr lang="en-US" sz="2400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3908918" y="3929772"/>
          <a:ext cx="1285875" cy="1150938"/>
        </p:xfrm>
        <a:graphic>
          <a:graphicData uri="http://schemas.openxmlformats.org/presentationml/2006/ole">
            <p:oleObj spid="_x0000_s47108" name="CS ChemDraw Drawing" r:id="rId6" imgW="968967" imgH="866970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27315" y="5121092"/>
            <a:ext cx="2472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-</a:t>
            </a:r>
            <a:r>
              <a:rPr lang="el-GR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15</a:t>
            </a:r>
            <a:r>
              <a:rPr lang="en-US" sz="2400" dirty="0" smtClean="0"/>
              <a:t>0 - 300 nm</a:t>
            </a:r>
            <a:endParaRPr lang="en-US" sz="2400" dirty="0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993399" y="1188568"/>
          <a:ext cx="3136945" cy="2100550"/>
        </p:xfrm>
        <a:graphic>
          <a:graphicData uri="http://schemas.openxmlformats.org/presentationml/2006/ole">
            <p:oleObj spid="_x0000_s47113" name="CS ChemDraw Drawing" r:id="rId7" imgW="2153230" imgH="14412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2486316" y="1167172"/>
          <a:ext cx="1308100" cy="1176337"/>
        </p:xfrm>
        <a:graphic>
          <a:graphicData uri="http://schemas.openxmlformats.org/presentationml/2006/ole">
            <p:oleObj spid="_x0000_s55306" name="CS ChemDraw Drawing" r:id="rId4" imgW="964375" imgH="866970" progId="ChemDraw.Document.6.0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Molecular Transitions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3709" y="1264716"/>
            <a:ext cx="361574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High energy photons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methane  =  125 nm</a:t>
            </a:r>
          </a:p>
          <a:p>
            <a:pPr marL="463550"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ethane     =  135 nm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728430" y="3902558"/>
          <a:ext cx="1894008" cy="1911887"/>
        </p:xfrm>
        <a:graphic>
          <a:graphicData uri="http://schemas.openxmlformats.org/presentationml/2006/ole">
            <p:oleObj spid="_x0000_s55299" name="CS ChemDraw Drawing" r:id="rId5" imgW="2354209" imgH="2377080" progId="ChemDraw.Document.6.0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766441" y="5906941"/>
            <a:ext cx="18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Ground State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26249" y="5906942"/>
            <a:ext cx="1783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Excited State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85830" y="4925353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85830" y="4556021"/>
            <a:ext cx="4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6471630" y="3536226"/>
          <a:ext cx="1905000" cy="2274953"/>
        </p:xfrm>
        <a:graphic>
          <a:graphicData uri="http://schemas.openxmlformats.org/presentationml/2006/ole">
            <p:oleObj spid="_x0000_s55300" name="CS ChemDraw Drawing" r:id="rId6" imgW="2354209" imgH="2811510" progId="ChemDraw.Document.6.0">
              <p:embed/>
            </p:oleObj>
          </a:graphicData>
        </a:graphic>
      </p:graphicFrame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4909" y="5208935"/>
            <a:ext cx="14478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79110" y="5300733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Bonding</a:t>
            </a:r>
            <a:endParaRPr lang="en-US" sz="2400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0091" y="3475553"/>
            <a:ext cx="1340845" cy="9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91386" y="3714354"/>
            <a:ext cx="171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Antibonding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4701" y="1343044"/>
            <a:ext cx="2084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8000"/>
                </a:solidFill>
              </a:rPr>
              <a:t>σ</a:t>
            </a:r>
            <a:r>
              <a:rPr lang="en-US" sz="2800" dirty="0" smtClean="0">
                <a:solidFill>
                  <a:srgbClr val="008000"/>
                </a:solidFill>
              </a:rPr>
              <a:t> -</a:t>
            </a:r>
            <a:r>
              <a:rPr lang="el-GR" sz="2800" dirty="0" smtClean="0">
                <a:solidFill>
                  <a:srgbClr val="008000"/>
                </a:solidFill>
              </a:rPr>
              <a:t> σ</a:t>
            </a:r>
            <a:r>
              <a:rPr lang="en-US" sz="2800" dirty="0" smtClean="0">
                <a:solidFill>
                  <a:srgbClr val="008000"/>
                </a:solidFill>
              </a:rPr>
              <a:t>*</a:t>
            </a:r>
          </a:p>
          <a:p>
            <a:pPr algn="ctr"/>
            <a:r>
              <a:rPr lang="en-GB" sz="2400" dirty="0" smtClean="0">
                <a:sym typeface="Symbol" pitchFamily="18" charset="2"/>
              </a:rPr>
              <a:t></a:t>
            </a:r>
            <a:r>
              <a:rPr lang="en-GB" sz="2400" baseline="-25000" dirty="0" smtClean="0">
                <a:sym typeface="Symbol" pitchFamily="18" charset="2"/>
              </a:rPr>
              <a:t>max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&lt; 150 nm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22024</TotalTime>
  <Words>1339</Words>
  <Application>Microsoft Office PowerPoint</Application>
  <PresentationFormat>On-screen Show (4:3)</PresentationFormat>
  <Paragraphs>539</Paragraphs>
  <Slides>46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CS ChemDraw Drawing</vt:lpstr>
      <vt:lpstr>Equation</vt:lpstr>
      <vt:lpstr>Graph</vt:lpstr>
      <vt:lpstr>CHM 5175: Part 2.2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Atomic/Molecular Absorptions</dc:title>
  <dc:creator>Vastib</dc:creator>
  <cp:lastModifiedBy>Vastib</cp:lastModifiedBy>
  <cp:revision>78</cp:revision>
  <dcterms:created xsi:type="dcterms:W3CDTF">2013-07-05T17:21:50Z</dcterms:created>
  <dcterms:modified xsi:type="dcterms:W3CDTF">2013-11-04T22:03:25Z</dcterms:modified>
</cp:coreProperties>
</file>